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6" r:id="rId4"/>
    <p:sldId id="257" r:id="rId5"/>
    <p:sldId id="258" r:id="rId6"/>
    <p:sldId id="259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60" r:id="rId15"/>
    <p:sldId id="270" r:id="rId16"/>
    <p:sldId id="261" r:id="rId17"/>
    <p:sldId id="273" r:id="rId18"/>
    <p:sldId id="274" r:id="rId19"/>
    <p:sldId id="275" r:id="rId20"/>
    <p:sldId id="276" r:id="rId21"/>
    <p:sldId id="271" r:id="rId22"/>
    <p:sldId id="272" r:id="rId23"/>
    <p:sldId id="279" r:id="rId24"/>
    <p:sldId id="277" r:id="rId25"/>
    <p:sldId id="278" r:id="rId26"/>
    <p:sldId id="280" r:id="rId27"/>
    <p:sldId id="281" r:id="rId28"/>
    <p:sldId id="282" r:id="rId29"/>
    <p:sldId id="283" r:id="rId30"/>
    <p:sldId id="26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12AFE-7D53-48E4-8707-2834B492149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757B8B-A17B-4725-9DE3-E9207502F76E}">
      <dgm:prSet phldrT="[Текст]"/>
      <dgm:spPr/>
      <dgm:t>
        <a:bodyPr/>
        <a:lstStyle/>
        <a:p>
          <a:r>
            <a:rPr lang="ru-RU" dirty="0" smtClean="0"/>
            <a:t>Общая дисперсия</a:t>
          </a:r>
          <a:endParaRPr lang="ru-RU" dirty="0"/>
        </a:p>
      </dgm:t>
    </dgm:pt>
    <dgm:pt modelId="{212E6399-A79A-47D1-A393-1CBFCC543B70}" type="parTrans" cxnId="{1CEAA200-A33F-4410-9109-06A427AA9792}">
      <dgm:prSet/>
      <dgm:spPr/>
      <dgm:t>
        <a:bodyPr/>
        <a:lstStyle/>
        <a:p>
          <a:endParaRPr lang="ru-RU"/>
        </a:p>
      </dgm:t>
    </dgm:pt>
    <dgm:pt modelId="{5861F1B8-B4D3-49F9-A06C-1FF0E0E4D75E}" type="sibTrans" cxnId="{1CEAA200-A33F-4410-9109-06A427AA9792}">
      <dgm:prSet/>
      <dgm:spPr/>
      <dgm:t>
        <a:bodyPr/>
        <a:lstStyle/>
        <a:p>
          <a:endParaRPr lang="ru-RU"/>
        </a:p>
      </dgm:t>
    </dgm:pt>
    <dgm:pt modelId="{F2000CB6-E11B-4B2C-A53E-088B3995083A}">
      <dgm:prSet phldrT="[Текст]"/>
      <dgm:spPr/>
      <dgm:t>
        <a:bodyPr/>
        <a:lstStyle/>
        <a:p>
          <a:r>
            <a:rPr lang="ru-RU" dirty="0" smtClean="0"/>
            <a:t>Между группами</a:t>
          </a:r>
          <a:endParaRPr lang="ru-RU" dirty="0"/>
        </a:p>
      </dgm:t>
    </dgm:pt>
    <dgm:pt modelId="{F33BFB02-FE61-4705-A363-68F518086B1C}" type="parTrans" cxnId="{524E73BB-07FC-4BD7-AAC1-8C94C1C6CF0C}">
      <dgm:prSet/>
      <dgm:spPr/>
      <dgm:t>
        <a:bodyPr/>
        <a:lstStyle/>
        <a:p>
          <a:endParaRPr lang="ru-RU"/>
        </a:p>
      </dgm:t>
    </dgm:pt>
    <dgm:pt modelId="{E55878B6-8708-4ED8-95E9-07A208950BB5}" type="sibTrans" cxnId="{524E73BB-07FC-4BD7-AAC1-8C94C1C6CF0C}">
      <dgm:prSet/>
      <dgm:spPr/>
      <dgm:t>
        <a:bodyPr/>
        <a:lstStyle/>
        <a:p>
          <a:endParaRPr lang="ru-RU"/>
        </a:p>
      </dgm:t>
    </dgm:pt>
    <dgm:pt modelId="{7BE6866F-D689-461F-B1C4-2D7DA1076592}">
      <dgm:prSet phldrT="[Текст]"/>
      <dgm:spPr/>
      <dgm:t>
        <a:bodyPr/>
        <a:lstStyle/>
        <a:p>
          <a:r>
            <a:rPr lang="ru-RU" dirty="0" smtClean="0"/>
            <a:t>Фактор </a:t>
          </a:r>
          <a:r>
            <a:rPr lang="en-US" dirty="0" smtClean="0"/>
            <a:t>A</a:t>
          </a:r>
          <a:endParaRPr lang="ru-RU" dirty="0"/>
        </a:p>
      </dgm:t>
    </dgm:pt>
    <dgm:pt modelId="{D56C5B06-B590-4E24-A9E8-FBCC66DB1744}" type="parTrans" cxnId="{272B3AF0-4A6B-4B7F-9BCF-1966BA18BD39}">
      <dgm:prSet/>
      <dgm:spPr/>
      <dgm:t>
        <a:bodyPr/>
        <a:lstStyle/>
        <a:p>
          <a:endParaRPr lang="ru-RU"/>
        </a:p>
      </dgm:t>
    </dgm:pt>
    <dgm:pt modelId="{AAAB58C3-2D21-44C4-8A5B-0874AE44C49F}" type="sibTrans" cxnId="{272B3AF0-4A6B-4B7F-9BCF-1966BA18BD39}">
      <dgm:prSet/>
      <dgm:spPr/>
      <dgm:t>
        <a:bodyPr/>
        <a:lstStyle/>
        <a:p>
          <a:endParaRPr lang="ru-RU"/>
        </a:p>
      </dgm:t>
    </dgm:pt>
    <dgm:pt modelId="{5F2316CE-3DC0-4F54-88B1-88A320E4605F}">
      <dgm:prSet phldrT="[Текст]"/>
      <dgm:spPr/>
      <dgm:t>
        <a:bodyPr/>
        <a:lstStyle/>
        <a:p>
          <a:r>
            <a:rPr lang="ru-RU" dirty="0" smtClean="0"/>
            <a:t>Фактор </a:t>
          </a:r>
          <a:r>
            <a:rPr lang="en-US" dirty="0" smtClean="0"/>
            <a:t>B</a:t>
          </a:r>
          <a:endParaRPr lang="ru-RU" dirty="0"/>
        </a:p>
      </dgm:t>
    </dgm:pt>
    <dgm:pt modelId="{633B5519-DB49-42A1-B204-C76818912884}" type="parTrans" cxnId="{EE7E73F2-4F40-461F-AEBC-32AA82E395BB}">
      <dgm:prSet/>
      <dgm:spPr/>
      <dgm:t>
        <a:bodyPr/>
        <a:lstStyle/>
        <a:p>
          <a:endParaRPr lang="ru-RU"/>
        </a:p>
      </dgm:t>
    </dgm:pt>
    <dgm:pt modelId="{B16418E0-169C-4688-8831-75F718C82AC7}" type="sibTrans" cxnId="{EE7E73F2-4F40-461F-AEBC-32AA82E395BB}">
      <dgm:prSet/>
      <dgm:spPr/>
      <dgm:t>
        <a:bodyPr/>
        <a:lstStyle/>
        <a:p>
          <a:endParaRPr lang="ru-RU"/>
        </a:p>
      </dgm:t>
    </dgm:pt>
    <dgm:pt modelId="{54A11D18-ECCA-4416-92E9-23EBCB0EC7CD}">
      <dgm:prSet phldrT="[Текст]"/>
      <dgm:spPr/>
      <dgm:t>
        <a:bodyPr/>
        <a:lstStyle/>
        <a:p>
          <a:r>
            <a:rPr lang="ru-RU" dirty="0" smtClean="0"/>
            <a:t>Внутри групп</a:t>
          </a:r>
          <a:endParaRPr lang="ru-RU" dirty="0"/>
        </a:p>
      </dgm:t>
    </dgm:pt>
    <dgm:pt modelId="{DFA7F6D2-1C87-478D-84A9-1CA87401BA92}" type="parTrans" cxnId="{5A33A021-86B3-416C-A8DB-2837615E2ACA}">
      <dgm:prSet/>
      <dgm:spPr/>
      <dgm:t>
        <a:bodyPr/>
        <a:lstStyle/>
        <a:p>
          <a:endParaRPr lang="ru-RU"/>
        </a:p>
      </dgm:t>
    </dgm:pt>
    <dgm:pt modelId="{60002DFA-9CC3-4BE3-9302-2EFE20EF9A59}" type="sibTrans" cxnId="{5A33A021-86B3-416C-A8DB-2837615E2ACA}">
      <dgm:prSet/>
      <dgm:spPr/>
      <dgm:t>
        <a:bodyPr/>
        <a:lstStyle/>
        <a:p>
          <a:endParaRPr lang="ru-RU"/>
        </a:p>
      </dgm:t>
    </dgm:pt>
    <dgm:pt modelId="{7022B463-CF2E-4DED-A104-BF2DBD18EFB3}">
      <dgm:prSet/>
      <dgm:spPr/>
      <dgm:t>
        <a:bodyPr/>
        <a:lstStyle/>
        <a:p>
          <a:r>
            <a:rPr lang="ru-RU" dirty="0" smtClean="0"/>
            <a:t>Взаимодействие </a:t>
          </a:r>
          <a:r>
            <a:rPr lang="en-US" dirty="0" smtClean="0"/>
            <a:t>AB</a:t>
          </a:r>
          <a:endParaRPr lang="ru-RU" dirty="0"/>
        </a:p>
      </dgm:t>
    </dgm:pt>
    <dgm:pt modelId="{769BA80C-AB63-4E92-B7F3-58B189AB363B}" type="parTrans" cxnId="{79CAC82F-7C19-431F-AE5B-97E9294B94D1}">
      <dgm:prSet/>
      <dgm:spPr/>
    </dgm:pt>
    <dgm:pt modelId="{C455FEC1-B430-4D2E-A827-74D0D5F12F4F}" type="sibTrans" cxnId="{79CAC82F-7C19-431F-AE5B-97E9294B94D1}">
      <dgm:prSet/>
      <dgm:spPr/>
    </dgm:pt>
    <dgm:pt modelId="{85592874-53CB-4152-AE45-4BFB3968DA1D}" type="pres">
      <dgm:prSet presAssocID="{B1712AFE-7D53-48E4-8707-2834B49214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60AD23-F979-45E1-8186-5C46E92E3D34}" type="pres">
      <dgm:prSet presAssocID="{67757B8B-A17B-4725-9DE3-E9207502F76E}" presName="vertOne" presStyleCnt="0"/>
      <dgm:spPr/>
    </dgm:pt>
    <dgm:pt modelId="{B1FAF020-D08B-4333-BAC8-3D7F5052B849}" type="pres">
      <dgm:prSet presAssocID="{67757B8B-A17B-4725-9DE3-E9207502F76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534DE4-7588-446D-BEE6-515A6E9BF331}" type="pres">
      <dgm:prSet presAssocID="{67757B8B-A17B-4725-9DE3-E9207502F76E}" presName="parTransOne" presStyleCnt="0"/>
      <dgm:spPr/>
    </dgm:pt>
    <dgm:pt modelId="{56FE126A-A783-4999-9AC8-E5A39CEC320A}" type="pres">
      <dgm:prSet presAssocID="{67757B8B-A17B-4725-9DE3-E9207502F76E}" presName="horzOne" presStyleCnt="0"/>
      <dgm:spPr/>
    </dgm:pt>
    <dgm:pt modelId="{7B78FEB0-DFC9-43B0-8F35-0B365B0C81EA}" type="pres">
      <dgm:prSet presAssocID="{F2000CB6-E11B-4B2C-A53E-088B3995083A}" presName="vertTwo" presStyleCnt="0"/>
      <dgm:spPr/>
    </dgm:pt>
    <dgm:pt modelId="{CD95B6DB-4DC7-4D4A-B0BE-855F26FB0196}" type="pres">
      <dgm:prSet presAssocID="{F2000CB6-E11B-4B2C-A53E-088B3995083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EBBD25-DE2E-48AD-95F2-E354D826DDF1}" type="pres">
      <dgm:prSet presAssocID="{F2000CB6-E11B-4B2C-A53E-088B3995083A}" presName="parTransTwo" presStyleCnt="0"/>
      <dgm:spPr/>
    </dgm:pt>
    <dgm:pt modelId="{ED6C41B3-450B-4F46-9704-53039F1F0BA1}" type="pres">
      <dgm:prSet presAssocID="{F2000CB6-E11B-4B2C-A53E-088B3995083A}" presName="horzTwo" presStyleCnt="0"/>
      <dgm:spPr/>
    </dgm:pt>
    <dgm:pt modelId="{FBC3B58F-9B8A-4A31-91B7-4493FF521B83}" type="pres">
      <dgm:prSet presAssocID="{7BE6866F-D689-461F-B1C4-2D7DA1076592}" presName="vertThree" presStyleCnt="0"/>
      <dgm:spPr/>
    </dgm:pt>
    <dgm:pt modelId="{8CC69187-F924-4E9A-98C5-5CDD7DB89D5B}" type="pres">
      <dgm:prSet presAssocID="{7BE6866F-D689-461F-B1C4-2D7DA1076592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951E2-9940-41E1-8D9F-C738B9CF5F4C}" type="pres">
      <dgm:prSet presAssocID="{7BE6866F-D689-461F-B1C4-2D7DA1076592}" presName="horzThree" presStyleCnt="0"/>
      <dgm:spPr/>
    </dgm:pt>
    <dgm:pt modelId="{4383F4B1-5CC9-42C3-8AB3-325D84F379C3}" type="pres">
      <dgm:prSet presAssocID="{AAAB58C3-2D21-44C4-8A5B-0874AE44C49F}" presName="sibSpaceThree" presStyleCnt="0"/>
      <dgm:spPr/>
    </dgm:pt>
    <dgm:pt modelId="{F4F8BA84-F7B0-4A2F-96FE-6A4350155A57}" type="pres">
      <dgm:prSet presAssocID="{5F2316CE-3DC0-4F54-88B1-88A320E4605F}" presName="vertThree" presStyleCnt="0"/>
      <dgm:spPr/>
    </dgm:pt>
    <dgm:pt modelId="{6B784F6F-DB40-4CD3-A189-891848F22DC2}" type="pres">
      <dgm:prSet presAssocID="{5F2316CE-3DC0-4F54-88B1-88A320E4605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0EA275-1736-45EB-B1DE-3A558379F519}" type="pres">
      <dgm:prSet presAssocID="{5F2316CE-3DC0-4F54-88B1-88A320E4605F}" presName="horzThree" presStyleCnt="0"/>
      <dgm:spPr/>
    </dgm:pt>
    <dgm:pt modelId="{8DE9FDB1-9E2C-4C2B-A335-1D17C4D9CAC9}" type="pres">
      <dgm:prSet presAssocID="{B16418E0-169C-4688-8831-75F718C82AC7}" presName="sibSpaceThree" presStyleCnt="0"/>
      <dgm:spPr/>
    </dgm:pt>
    <dgm:pt modelId="{9FE8A29A-4BA2-428D-9AE1-AEF0E1AF64D6}" type="pres">
      <dgm:prSet presAssocID="{7022B463-CF2E-4DED-A104-BF2DBD18EFB3}" presName="vertThree" presStyleCnt="0"/>
      <dgm:spPr/>
    </dgm:pt>
    <dgm:pt modelId="{FE58A3CB-2B3A-4F11-9BD5-A90789307989}" type="pres">
      <dgm:prSet presAssocID="{7022B463-CF2E-4DED-A104-BF2DBD18EFB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94CEAC-C006-4021-8931-72B6973745A7}" type="pres">
      <dgm:prSet presAssocID="{7022B463-CF2E-4DED-A104-BF2DBD18EFB3}" presName="horzThree" presStyleCnt="0"/>
      <dgm:spPr/>
    </dgm:pt>
    <dgm:pt modelId="{748126CC-25D8-4417-9BE1-0C9ADF32AE5D}" type="pres">
      <dgm:prSet presAssocID="{E55878B6-8708-4ED8-95E9-07A208950BB5}" presName="sibSpaceTwo" presStyleCnt="0"/>
      <dgm:spPr/>
    </dgm:pt>
    <dgm:pt modelId="{2C2ACA10-3A5D-4677-9773-EDE2D7AB1E81}" type="pres">
      <dgm:prSet presAssocID="{54A11D18-ECCA-4416-92E9-23EBCB0EC7CD}" presName="vertTwo" presStyleCnt="0"/>
      <dgm:spPr/>
    </dgm:pt>
    <dgm:pt modelId="{AA7E5F26-A85D-465F-BB7E-6436BFDD2444}" type="pres">
      <dgm:prSet presAssocID="{54A11D18-ECCA-4416-92E9-23EBCB0EC7C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F59222-B45D-4A0D-948A-C61211EF3E94}" type="pres">
      <dgm:prSet presAssocID="{54A11D18-ECCA-4416-92E9-23EBCB0EC7CD}" presName="horzTwo" presStyleCnt="0"/>
      <dgm:spPr/>
    </dgm:pt>
  </dgm:ptLst>
  <dgm:cxnLst>
    <dgm:cxn modelId="{524E73BB-07FC-4BD7-AAC1-8C94C1C6CF0C}" srcId="{67757B8B-A17B-4725-9DE3-E9207502F76E}" destId="{F2000CB6-E11B-4B2C-A53E-088B3995083A}" srcOrd="0" destOrd="0" parTransId="{F33BFB02-FE61-4705-A363-68F518086B1C}" sibTransId="{E55878B6-8708-4ED8-95E9-07A208950BB5}"/>
    <dgm:cxn modelId="{1CEAA200-A33F-4410-9109-06A427AA9792}" srcId="{B1712AFE-7D53-48E4-8707-2834B492149B}" destId="{67757B8B-A17B-4725-9DE3-E9207502F76E}" srcOrd="0" destOrd="0" parTransId="{212E6399-A79A-47D1-A393-1CBFCC543B70}" sibTransId="{5861F1B8-B4D3-49F9-A06C-1FF0E0E4D75E}"/>
    <dgm:cxn modelId="{79CAC82F-7C19-431F-AE5B-97E9294B94D1}" srcId="{F2000CB6-E11B-4B2C-A53E-088B3995083A}" destId="{7022B463-CF2E-4DED-A104-BF2DBD18EFB3}" srcOrd="2" destOrd="0" parTransId="{769BA80C-AB63-4E92-B7F3-58B189AB363B}" sibTransId="{C455FEC1-B430-4D2E-A827-74D0D5F12F4F}"/>
    <dgm:cxn modelId="{5A33A021-86B3-416C-A8DB-2837615E2ACA}" srcId="{67757B8B-A17B-4725-9DE3-E9207502F76E}" destId="{54A11D18-ECCA-4416-92E9-23EBCB0EC7CD}" srcOrd="1" destOrd="0" parTransId="{DFA7F6D2-1C87-478D-84A9-1CA87401BA92}" sibTransId="{60002DFA-9CC3-4BE3-9302-2EFE20EF9A59}"/>
    <dgm:cxn modelId="{72F4D6FB-5729-4144-820D-27DCCDC83E24}" type="presOf" srcId="{54A11D18-ECCA-4416-92E9-23EBCB0EC7CD}" destId="{AA7E5F26-A85D-465F-BB7E-6436BFDD2444}" srcOrd="0" destOrd="0" presId="urn:microsoft.com/office/officeart/2005/8/layout/hierarchy4"/>
    <dgm:cxn modelId="{23E4AC49-0512-49E0-8AEE-A1137C20E952}" type="presOf" srcId="{F2000CB6-E11B-4B2C-A53E-088B3995083A}" destId="{CD95B6DB-4DC7-4D4A-B0BE-855F26FB0196}" srcOrd="0" destOrd="0" presId="urn:microsoft.com/office/officeart/2005/8/layout/hierarchy4"/>
    <dgm:cxn modelId="{64C15556-0157-41C3-9B81-BD6538DD9794}" type="presOf" srcId="{7022B463-CF2E-4DED-A104-BF2DBD18EFB3}" destId="{FE58A3CB-2B3A-4F11-9BD5-A90789307989}" srcOrd="0" destOrd="0" presId="urn:microsoft.com/office/officeart/2005/8/layout/hierarchy4"/>
    <dgm:cxn modelId="{3C9E18B1-3E51-463E-B2B6-6DA1F365A5AA}" type="presOf" srcId="{B1712AFE-7D53-48E4-8707-2834B492149B}" destId="{85592874-53CB-4152-AE45-4BFB3968DA1D}" srcOrd="0" destOrd="0" presId="urn:microsoft.com/office/officeart/2005/8/layout/hierarchy4"/>
    <dgm:cxn modelId="{272B3AF0-4A6B-4B7F-9BCF-1966BA18BD39}" srcId="{F2000CB6-E11B-4B2C-A53E-088B3995083A}" destId="{7BE6866F-D689-461F-B1C4-2D7DA1076592}" srcOrd="0" destOrd="0" parTransId="{D56C5B06-B590-4E24-A9E8-FBCC66DB1744}" sibTransId="{AAAB58C3-2D21-44C4-8A5B-0874AE44C49F}"/>
    <dgm:cxn modelId="{EE7E73F2-4F40-461F-AEBC-32AA82E395BB}" srcId="{F2000CB6-E11B-4B2C-A53E-088B3995083A}" destId="{5F2316CE-3DC0-4F54-88B1-88A320E4605F}" srcOrd="1" destOrd="0" parTransId="{633B5519-DB49-42A1-B204-C76818912884}" sibTransId="{B16418E0-169C-4688-8831-75F718C82AC7}"/>
    <dgm:cxn modelId="{15147969-AF59-4DEC-92BF-8AFCAF997715}" type="presOf" srcId="{7BE6866F-D689-461F-B1C4-2D7DA1076592}" destId="{8CC69187-F924-4E9A-98C5-5CDD7DB89D5B}" srcOrd="0" destOrd="0" presId="urn:microsoft.com/office/officeart/2005/8/layout/hierarchy4"/>
    <dgm:cxn modelId="{EDCDD9D6-F42C-4634-BD5B-3E8BB508347E}" type="presOf" srcId="{5F2316CE-3DC0-4F54-88B1-88A320E4605F}" destId="{6B784F6F-DB40-4CD3-A189-891848F22DC2}" srcOrd="0" destOrd="0" presId="urn:microsoft.com/office/officeart/2005/8/layout/hierarchy4"/>
    <dgm:cxn modelId="{C7254E5B-602A-481D-AF5E-5495E16CDA7B}" type="presOf" srcId="{67757B8B-A17B-4725-9DE3-E9207502F76E}" destId="{B1FAF020-D08B-4333-BAC8-3D7F5052B849}" srcOrd="0" destOrd="0" presId="urn:microsoft.com/office/officeart/2005/8/layout/hierarchy4"/>
    <dgm:cxn modelId="{EA974F77-7DAA-4D0A-80D9-6F04A75118D5}" type="presParOf" srcId="{85592874-53CB-4152-AE45-4BFB3968DA1D}" destId="{AF60AD23-F979-45E1-8186-5C46E92E3D34}" srcOrd="0" destOrd="0" presId="urn:microsoft.com/office/officeart/2005/8/layout/hierarchy4"/>
    <dgm:cxn modelId="{F853A862-641B-4617-B229-F2230DB74849}" type="presParOf" srcId="{AF60AD23-F979-45E1-8186-5C46E92E3D34}" destId="{B1FAF020-D08B-4333-BAC8-3D7F5052B849}" srcOrd="0" destOrd="0" presId="urn:microsoft.com/office/officeart/2005/8/layout/hierarchy4"/>
    <dgm:cxn modelId="{CABCD1E4-4561-4CD0-9C4A-093917881A66}" type="presParOf" srcId="{AF60AD23-F979-45E1-8186-5C46E92E3D34}" destId="{08534DE4-7588-446D-BEE6-515A6E9BF331}" srcOrd="1" destOrd="0" presId="urn:microsoft.com/office/officeart/2005/8/layout/hierarchy4"/>
    <dgm:cxn modelId="{69B41BF1-0F8F-4A2B-AC4C-AA2163DE39AE}" type="presParOf" srcId="{AF60AD23-F979-45E1-8186-5C46E92E3D34}" destId="{56FE126A-A783-4999-9AC8-E5A39CEC320A}" srcOrd="2" destOrd="0" presId="urn:microsoft.com/office/officeart/2005/8/layout/hierarchy4"/>
    <dgm:cxn modelId="{716DD7B2-7CD2-4819-B929-02DCD35F05C6}" type="presParOf" srcId="{56FE126A-A783-4999-9AC8-E5A39CEC320A}" destId="{7B78FEB0-DFC9-43B0-8F35-0B365B0C81EA}" srcOrd="0" destOrd="0" presId="urn:microsoft.com/office/officeart/2005/8/layout/hierarchy4"/>
    <dgm:cxn modelId="{D7BD65F7-E155-4C26-AAB9-4943F0BC331B}" type="presParOf" srcId="{7B78FEB0-DFC9-43B0-8F35-0B365B0C81EA}" destId="{CD95B6DB-4DC7-4D4A-B0BE-855F26FB0196}" srcOrd="0" destOrd="0" presId="urn:microsoft.com/office/officeart/2005/8/layout/hierarchy4"/>
    <dgm:cxn modelId="{0B859851-4C3F-41F4-9439-74B5DC77851B}" type="presParOf" srcId="{7B78FEB0-DFC9-43B0-8F35-0B365B0C81EA}" destId="{82EBBD25-DE2E-48AD-95F2-E354D826DDF1}" srcOrd="1" destOrd="0" presId="urn:microsoft.com/office/officeart/2005/8/layout/hierarchy4"/>
    <dgm:cxn modelId="{2E088DFA-24EC-4A62-A6B3-5EA092919137}" type="presParOf" srcId="{7B78FEB0-DFC9-43B0-8F35-0B365B0C81EA}" destId="{ED6C41B3-450B-4F46-9704-53039F1F0BA1}" srcOrd="2" destOrd="0" presId="urn:microsoft.com/office/officeart/2005/8/layout/hierarchy4"/>
    <dgm:cxn modelId="{2F1D960E-1AA5-4549-8771-C071A20186E3}" type="presParOf" srcId="{ED6C41B3-450B-4F46-9704-53039F1F0BA1}" destId="{FBC3B58F-9B8A-4A31-91B7-4493FF521B83}" srcOrd="0" destOrd="0" presId="urn:microsoft.com/office/officeart/2005/8/layout/hierarchy4"/>
    <dgm:cxn modelId="{6AFE7A7E-698C-44F3-9554-32188525C976}" type="presParOf" srcId="{FBC3B58F-9B8A-4A31-91B7-4493FF521B83}" destId="{8CC69187-F924-4E9A-98C5-5CDD7DB89D5B}" srcOrd="0" destOrd="0" presId="urn:microsoft.com/office/officeart/2005/8/layout/hierarchy4"/>
    <dgm:cxn modelId="{BB76136C-8C0B-4C88-8121-324A58AB0922}" type="presParOf" srcId="{FBC3B58F-9B8A-4A31-91B7-4493FF521B83}" destId="{671951E2-9940-41E1-8D9F-C738B9CF5F4C}" srcOrd="1" destOrd="0" presId="urn:microsoft.com/office/officeart/2005/8/layout/hierarchy4"/>
    <dgm:cxn modelId="{D447A49D-1E11-4A77-80AE-F4B9A3B2E8B0}" type="presParOf" srcId="{ED6C41B3-450B-4F46-9704-53039F1F0BA1}" destId="{4383F4B1-5CC9-42C3-8AB3-325D84F379C3}" srcOrd="1" destOrd="0" presId="urn:microsoft.com/office/officeart/2005/8/layout/hierarchy4"/>
    <dgm:cxn modelId="{763B8ADB-F1D1-4493-B710-AC236865F074}" type="presParOf" srcId="{ED6C41B3-450B-4F46-9704-53039F1F0BA1}" destId="{F4F8BA84-F7B0-4A2F-96FE-6A4350155A57}" srcOrd="2" destOrd="0" presId="urn:microsoft.com/office/officeart/2005/8/layout/hierarchy4"/>
    <dgm:cxn modelId="{2D78EB90-277E-4B86-89FB-419064DBBD5E}" type="presParOf" srcId="{F4F8BA84-F7B0-4A2F-96FE-6A4350155A57}" destId="{6B784F6F-DB40-4CD3-A189-891848F22DC2}" srcOrd="0" destOrd="0" presId="urn:microsoft.com/office/officeart/2005/8/layout/hierarchy4"/>
    <dgm:cxn modelId="{CB86317F-E417-4143-8D82-C24A5396B3A7}" type="presParOf" srcId="{F4F8BA84-F7B0-4A2F-96FE-6A4350155A57}" destId="{650EA275-1736-45EB-B1DE-3A558379F519}" srcOrd="1" destOrd="0" presId="urn:microsoft.com/office/officeart/2005/8/layout/hierarchy4"/>
    <dgm:cxn modelId="{44F8F5F4-6AD8-4459-ACF6-502153750F36}" type="presParOf" srcId="{ED6C41B3-450B-4F46-9704-53039F1F0BA1}" destId="{8DE9FDB1-9E2C-4C2B-A335-1D17C4D9CAC9}" srcOrd="3" destOrd="0" presId="urn:microsoft.com/office/officeart/2005/8/layout/hierarchy4"/>
    <dgm:cxn modelId="{45FE1F4D-AD85-4F41-B5F0-EFE1FA2954E3}" type="presParOf" srcId="{ED6C41B3-450B-4F46-9704-53039F1F0BA1}" destId="{9FE8A29A-4BA2-428D-9AE1-AEF0E1AF64D6}" srcOrd="4" destOrd="0" presId="urn:microsoft.com/office/officeart/2005/8/layout/hierarchy4"/>
    <dgm:cxn modelId="{E0BF5C6C-63C9-4180-B991-D22144C28310}" type="presParOf" srcId="{9FE8A29A-4BA2-428D-9AE1-AEF0E1AF64D6}" destId="{FE58A3CB-2B3A-4F11-9BD5-A90789307989}" srcOrd="0" destOrd="0" presId="urn:microsoft.com/office/officeart/2005/8/layout/hierarchy4"/>
    <dgm:cxn modelId="{015B009E-37F3-43C3-9832-07DA059D658D}" type="presParOf" srcId="{9FE8A29A-4BA2-428D-9AE1-AEF0E1AF64D6}" destId="{7494CEAC-C006-4021-8931-72B6973745A7}" srcOrd="1" destOrd="0" presId="urn:microsoft.com/office/officeart/2005/8/layout/hierarchy4"/>
    <dgm:cxn modelId="{B647307A-E365-46C0-BCD7-36480C703525}" type="presParOf" srcId="{56FE126A-A783-4999-9AC8-E5A39CEC320A}" destId="{748126CC-25D8-4417-9BE1-0C9ADF32AE5D}" srcOrd="1" destOrd="0" presId="urn:microsoft.com/office/officeart/2005/8/layout/hierarchy4"/>
    <dgm:cxn modelId="{C42CA9C5-FBD8-4F28-8C13-B34A08494AF3}" type="presParOf" srcId="{56FE126A-A783-4999-9AC8-E5A39CEC320A}" destId="{2C2ACA10-3A5D-4677-9773-EDE2D7AB1E81}" srcOrd="2" destOrd="0" presId="urn:microsoft.com/office/officeart/2005/8/layout/hierarchy4"/>
    <dgm:cxn modelId="{D78F0A85-39FA-49E1-9BCC-A44BFB559E0A}" type="presParOf" srcId="{2C2ACA10-3A5D-4677-9773-EDE2D7AB1E81}" destId="{AA7E5F26-A85D-465F-BB7E-6436BFDD2444}" srcOrd="0" destOrd="0" presId="urn:microsoft.com/office/officeart/2005/8/layout/hierarchy4"/>
    <dgm:cxn modelId="{FFE71723-6629-4240-9BA2-874BEFF61DC3}" type="presParOf" srcId="{2C2ACA10-3A5D-4677-9773-EDE2D7AB1E81}" destId="{77F59222-B45D-4A0D-948A-C61211EF3E9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A2BB9-F464-4E29-A893-BD4ECD10FDB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F7AA9E-FBCE-4EF5-A62B-2E8262F7114D}">
      <dgm:prSet phldrT="[Текст]"/>
      <dgm:spPr/>
      <dgm:t>
        <a:bodyPr/>
        <a:lstStyle/>
        <a:p>
          <a:r>
            <a:rPr lang="ru-RU" dirty="0" smtClean="0"/>
            <a:t>Фиксированная модель</a:t>
          </a:r>
          <a:endParaRPr lang="ru-RU" dirty="0"/>
        </a:p>
      </dgm:t>
    </dgm:pt>
    <dgm:pt modelId="{10ED0808-C0EE-49EE-8303-A36A9E22915E}" type="parTrans" cxnId="{EC4C49D3-A41B-4134-BEC9-82671E4CFB78}">
      <dgm:prSet/>
      <dgm:spPr/>
      <dgm:t>
        <a:bodyPr/>
        <a:lstStyle/>
        <a:p>
          <a:endParaRPr lang="ru-RU"/>
        </a:p>
      </dgm:t>
    </dgm:pt>
    <dgm:pt modelId="{2B447E67-2E6B-4B32-B210-ADAFFB2D1B58}" type="sibTrans" cxnId="{EC4C49D3-A41B-4134-BEC9-82671E4CFB78}">
      <dgm:prSet/>
      <dgm:spPr/>
      <dgm:t>
        <a:bodyPr/>
        <a:lstStyle/>
        <a:p>
          <a:endParaRPr lang="ru-RU"/>
        </a:p>
      </dgm:t>
    </dgm:pt>
    <dgm:pt modelId="{2AFBC46C-6E5F-44FF-88DB-73CA7103FB87}">
      <dgm:prSet phldrT="[Текст]"/>
      <dgm:spPr/>
      <dgm:t>
        <a:bodyPr/>
        <a:lstStyle/>
        <a:p>
          <a:r>
            <a:rPr lang="ru-RU" dirty="0" smtClean="0"/>
            <a:t>Все эффекты (средние квадраты) оцениваются относительно внутригрупповой дисперсии</a:t>
          </a:r>
          <a:endParaRPr lang="ru-RU" dirty="0"/>
        </a:p>
      </dgm:t>
    </dgm:pt>
    <dgm:pt modelId="{766AD7F1-030D-4C58-9953-7E207E4DC0CF}" type="parTrans" cxnId="{BD147A35-96D3-4309-8732-C2C1977F82CE}">
      <dgm:prSet/>
      <dgm:spPr/>
      <dgm:t>
        <a:bodyPr/>
        <a:lstStyle/>
        <a:p>
          <a:endParaRPr lang="ru-RU"/>
        </a:p>
      </dgm:t>
    </dgm:pt>
    <dgm:pt modelId="{976B7789-6A9F-4CA5-8AA3-64C895D27638}" type="sibTrans" cxnId="{BD147A35-96D3-4309-8732-C2C1977F82CE}">
      <dgm:prSet/>
      <dgm:spPr/>
      <dgm:t>
        <a:bodyPr/>
        <a:lstStyle/>
        <a:p>
          <a:endParaRPr lang="ru-RU"/>
        </a:p>
      </dgm:t>
    </dgm:pt>
    <dgm:pt modelId="{0D456A53-4854-4196-9F37-BBD13D4072B0}">
      <dgm:prSet phldrT="[Текст]"/>
      <dgm:spPr/>
      <dgm:t>
        <a:bodyPr/>
        <a:lstStyle/>
        <a:p>
          <a:r>
            <a:rPr lang="ru-RU" dirty="0" smtClean="0"/>
            <a:t>Смешанная модель</a:t>
          </a:r>
          <a:endParaRPr lang="ru-RU" dirty="0"/>
        </a:p>
      </dgm:t>
    </dgm:pt>
    <dgm:pt modelId="{B4152466-7139-4C58-88F3-7D5DF70F5D76}" type="parTrans" cxnId="{11A48034-6D00-45B0-BA99-B6C42B1E3B6B}">
      <dgm:prSet/>
      <dgm:spPr/>
      <dgm:t>
        <a:bodyPr/>
        <a:lstStyle/>
        <a:p>
          <a:endParaRPr lang="ru-RU"/>
        </a:p>
      </dgm:t>
    </dgm:pt>
    <dgm:pt modelId="{45A12335-B60F-4819-AC86-5A819E387A5D}" type="sibTrans" cxnId="{11A48034-6D00-45B0-BA99-B6C42B1E3B6B}">
      <dgm:prSet/>
      <dgm:spPr/>
      <dgm:t>
        <a:bodyPr/>
        <a:lstStyle/>
        <a:p>
          <a:endParaRPr lang="ru-RU"/>
        </a:p>
      </dgm:t>
    </dgm:pt>
    <dgm:pt modelId="{8AC9381C-48A0-416F-99FD-A8539BC33DB5}">
      <dgm:prSet phldrT="[Текст]"/>
      <dgm:spPr/>
      <dgm:t>
        <a:bodyPr/>
        <a:lstStyle/>
        <a:p>
          <a:r>
            <a:rPr lang="ru-RU" dirty="0" smtClean="0"/>
            <a:t>Эффект случайного фактора оценивается относительно его взаимодействия с фиксированным фактором</a:t>
          </a:r>
          <a:endParaRPr lang="ru-RU" dirty="0"/>
        </a:p>
      </dgm:t>
    </dgm:pt>
    <dgm:pt modelId="{55A13E9D-2643-400F-859A-9B8FA07A1796}" type="parTrans" cxnId="{01FD4D87-A745-44FA-A7DE-E3771C00D116}">
      <dgm:prSet/>
      <dgm:spPr/>
      <dgm:t>
        <a:bodyPr/>
        <a:lstStyle/>
        <a:p>
          <a:endParaRPr lang="ru-RU"/>
        </a:p>
      </dgm:t>
    </dgm:pt>
    <dgm:pt modelId="{0A08C238-93F7-4F13-BCC3-71CF685556BA}" type="sibTrans" cxnId="{01FD4D87-A745-44FA-A7DE-E3771C00D116}">
      <dgm:prSet/>
      <dgm:spPr/>
      <dgm:t>
        <a:bodyPr/>
        <a:lstStyle/>
        <a:p>
          <a:endParaRPr lang="ru-RU"/>
        </a:p>
      </dgm:t>
    </dgm:pt>
    <dgm:pt modelId="{9A0026FD-2C70-49FC-BA8C-02BB0D3E429A}">
      <dgm:prSet phldrT="[Текст]"/>
      <dgm:spPr/>
      <dgm:t>
        <a:bodyPr/>
        <a:lstStyle/>
        <a:p>
          <a:r>
            <a:rPr lang="ru-RU" dirty="0" smtClean="0"/>
            <a:t>Эффект фиксированного фактора и взаимодействие оценивается относительно внутригрупповой дисперсии</a:t>
          </a:r>
          <a:endParaRPr lang="ru-RU" dirty="0"/>
        </a:p>
      </dgm:t>
    </dgm:pt>
    <dgm:pt modelId="{5C0A3F78-D019-4B7E-9B33-79D6C404E15C}" type="parTrans" cxnId="{C6991B00-51E4-4BCC-9DCE-792FC4EB8CD1}">
      <dgm:prSet/>
      <dgm:spPr/>
      <dgm:t>
        <a:bodyPr/>
        <a:lstStyle/>
        <a:p>
          <a:endParaRPr lang="ru-RU"/>
        </a:p>
      </dgm:t>
    </dgm:pt>
    <dgm:pt modelId="{37D4197E-39EC-41BA-A3C0-2CC5C96683B1}" type="sibTrans" cxnId="{C6991B00-51E4-4BCC-9DCE-792FC4EB8CD1}">
      <dgm:prSet/>
      <dgm:spPr/>
      <dgm:t>
        <a:bodyPr/>
        <a:lstStyle/>
        <a:p>
          <a:endParaRPr lang="ru-RU"/>
        </a:p>
      </dgm:t>
    </dgm:pt>
    <dgm:pt modelId="{1D99F7D4-4E6D-4313-80D8-AB3313D6D2B6}">
      <dgm:prSet phldrT="[Текст]"/>
      <dgm:spPr/>
      <dgm:t>
        <a:bodyPr/>
        <a:lstStyle/>
        <a:p>
          <a:r>
            <a:rPr lang="ru-RU" dirty="0" smtClean="0"/>
            <a:t>Случайная модель</a:t>
          </a:r>
          <a:endParaRPr lang="ru-RU" dirty="0"/>
        </a:p>
      </dgm:t>
    </dgm:pt>
    <dgm:pt modelId="{7B458D30-2797-4384-B89F-0487FEB8AF05}" type="parTrans" cxnId="{BDBB8A9F-2F0A-43A8-8DA1-9771AB276C5B}">
      <dgm:prSet/>
      <dgm:spPr/>
      <dgm:t>
        <a:bodyPr/>
        <a:lstStyle/>
        <a:p>
          <a:endParaRPr lang="ru-RU"/>
        </a:p>
      </dgm:t>
    </dgm:pt>
    <dgm:pt modelId="{7B909A55-8F23-42A8-BE90-8C1653251578}" type="sibTrans" cxnId="{BDBB8A9F-2F0A-43A8-8DA1-9771AB276C5B}">
      <dgm:prSet/>
      <dgm:spPr/>
      <dgm:t>
        <a:bodyPr/>
        <a:lstStyle/>
        <a:p>
          <a:endParaRPr lang="ru-RU"/>
        </a:p>
      </dgm:t>
    </dgm:pt>
    <dgm:pt modelId="{77662C17-531E-4F09-91B1-BFBF450835E2}">
      <dgm:prSet phldrT="[Текст]"/>
      <dgm:spPr/>
      <dgm:t>
        <a:bodyPr/>
        <a:lstStyle/>
        <a:p>
          <a:r>
            <a:rPr lang="ru-RU" dirty="0" smtClean="0"/>
            <a:t>Основные эффекты оцениваются относительно их взаимодействия</a:t>
          </a:r>
          <a:endParaRPr lang="ru-RU" dirty="0"/>
        </a:p>
      </dgm:t>
    </dgm:pt>
    <dgm:pt modelId="{79BC3CB1-FB6B-40E6-8159-0F5552B90E03}" type="parTrans" cxnId="{196C666A-5A57-48F6-A784-F98696A37470}">
      <dgm:prSet/>
      <dgm:spPr/>
      <dgm:t>
        <a:bodyPr/>
        <a:lstStyle/>
        <a:p>
          <a:endParaRPr lang="ru-RU"/>
        </a:p>
      </dgm:t>
    </dgm:pt>
    <dgm:pt modelId="{908FDCA4-7A93-4C73-8230-77BEF1558949}" type="sibTrans" cxnId="{196C666A-5A57-48F6-A784-F98696A37470}">
      <dgm:prSet/>
      <dgm:spPr/>
      <dgm:t>
        <a:bodyPr/>
        <a:lstStyle/>
        <a:p>
          <a:endParaRPr lang="ru-RU"/>
        </a:p>
      </dgm:t>
    </dgm:pt>
    <dgm:pt modelId="{187B3990-E09B-403F-B521-64EB705DC732}">
      <dgm:prSet phldrT="[Текст]"/>
      <dgm:spPr/>
      <dgm:t>
        <a:bodyPr/>
        <a:lstStyle/>
        <a:p>
          <a:r>
            <a:rPr lang="ru-RU" dirty="0" smtClean="0"/>
            <a:t>Взаимодействие оценивается относительно внутригрупповой дисперсии</a:t>
          </a:r>
          <a:endParaRPr lang="ru-RU" dirty="0"/>
        </a:p>
      </dgm:t>
    </dgm:pt>
    <dgm:pt modelId="{9BDDCBD8-61C4-4655-A0AB-E94F3F4583A8}" type="parTrans" cxnId="{43C01E26-CB2F-4079-81EC-5963C6068571}">
      <dgm:prSet/>
      <dgm:spPr/>
      <dgm:t>
        <a:bodyPr/>
        <a:lstStyle/>
        <a:p>
          <a:endParaRPr lang="ru-RU"/>
        </a:p>
      </dgm:t>
    </dgm:pt>
    <dgm:pt modelId="{AD06C9BA-6A2D-419E-BD59-DC7BFC59A5B8}" type="sibTrans" cxnId="{43C01E26-CB2F-4079-81EC-5963C6068571}">
      <dgm:prSet/>
      <dgm:spPr/>
      <dgm:t>
        <a:bodyPr/>
        <a:lstStyle/>
        <a:p>
          <a:endParaRPr lang="ru-RU"/>
        </a:p>
      </dgm:t>
    </dgm:pt>
    <dgm:pt modelId="{93C1CDE8-36EB-4C8B-AF8E-85114A68C8B6}" type="pres">
      <dgm:prSet presAssocID="{BBAA2BB9-F464-4E29-A893-BD4ECD10FD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97758B-9D61-4C2B-BBBF-8C1D82825153}" type="pres">
      <dgm:prSet presAssocID="{4FF7AA9E-FBCE-4EF5-A62B-2E8262F7114D}" presName="composite" presStyleCnt="0"/>
      <dgm:spPr/>
    </dgm:pt>
    <dgm:pt modelId="{DD2FF44D-6594-454B-BA8C-41D5025BFDFC}" type="pres">
      <dgm:prSet presAssocID="{4FF7AA9E-FBCE-4EF5-A62B-2E8262F7114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F158C-8D8F-405C-AADB-525501FCFD88}" type="pres">
      <dgm:prSet presAssocID="{4FF7AA9E-FBCE-4EF5-A62B-2E8262F7114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86F0E-09E0-4F81-9A46-61EB22FE9155}" type="pres">
      <dgm:prSet presAssocID="{2B447E67-2E6B-4B32-B210-ADAFFB2D1B58}" presName="space" presStyleCnt="0"/>
      <dgm:spPr/>
    </dgm:pt>
    <dgm:pt modelId="{BCB2B931-9CBD-4A17-9AE6-DED9ED5BC6A5}" type="pres">
      <dgm:prSet presAssocID="{0D456A53-4854-4196-9F37-BBD13D4072B0}" presName="composite" presStyleCnt="0"/>
      <dgm:spPr/>
    </dgm:pt>
    <dgm:pt modelId="{A12E6007-99BE-42CD-BC37-6A56B05E54DD}" type="pres">
      <dgm:prSet presAssocID="{0D456A53-4854-4196-9F37-BBD13D4072B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C566B-4844-4197-888E-ADBB668D233B}" type="pres">
      <dgm:prSet presAssocID="{0D456A53-4854-4196-9F37-BBD13D4072B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55313-F84F-44A0-BA45-FB8327DF4B74}" type="pres">
      <dgm:prSet presAssocID="{45A12335-B60F-4819-AC86-5A819E387A5D}" presName="space" presStyleCnt="0"/>
      <dgm:spPr/>
    </dgm:pt>
    <dgm:pt modelId="{212C7993-7767-466F-B150-54851A17BC0F}" type="pres">
      <dgm:prSet presAssocID="{1D99F7D4-4E6D-4313-80D8-AB3313D6D2B6}" presName="composite" presStyleCnt="0"/>
      <dgm:spPr/>
    </dgm:pt>
    <dgm:pt modelId="{D75B47A3-2ECA-49FD-A1B9-9F7CA5F08A9B}" type="pres">
      <dgm:prSet presAssocID="{1D99F7D4-4E6D-4313-80D8-AB3313D6D2B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AE38B-4397-4582-82C3-A61993144C54}" type="pres">
      <dgm:prSet presAssocID="{1D99F7D4-4E6D-4313-80D8-AB3313D6D2B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E55FBA-997C-4C12-9A9A-013FB0379DB5}" type="presOf" srcId="{187B3990-E09B-403F-B521-64EB705DC732}" destId="{992AE38B-4397-4582-82C3-A61993144C54}" srcOrd="0" destOrd="1" presId="urn:microsoft.com/office/officeart/2005/8/layout/hList1"/>
    <dgm:cxn modelId="{DF555D57-4C08-4A85-B6AD-CEB07DEBC560}" type="presOf" srcId="{9A0026FD-2C70-49FC-BA8C-02BB0D3E429A}" destId="{440C566B-4844-4197-888E-ADBB668D233B}" srcOrd="0" destOrd="1" presId="urn:microsoft.com/office/officeart/2005/8/layout/hList1"/>
    <dgm:cxn modelId="{196C666A-5A57-48F6-A784-F98696A37470}" srcId="{1D99F7D4-4E6D-4313-80D8-AB3313D6D2B6}" destId="{77662C17-531E-4F09-91B1-BFBF450835E2}" srcOrd="0" destOrd="0" parTransId="{79BC3CB1-FB6B-40E6-8159-0F5552B90E03}" sibTransId="{908FDCA4-7A93-4C73-8230-77BEF1558949}"/>
    <dgm:cxn modelId="{C6991B00-51E4-4BCC-9DCE-792FC4EB8CD1}" srcId="{0D456A53-4854-4196-9F37-BBD13D4072B0}" destId="{9A0026FD-2C70-49FC-BA8C-02BB0D3E429A}" srcOrd="1" destOrd="0" parTransId="{5C0A3F78-D019-4B7E-9B33-79D6C404E15C}" sibTransId="{37D4197E-39EC-41BA-A3C0-2CC5C96683B1}"/>
    <dgm:cxn modelId="{BD147A35-96D3-4309-8732-C2C1977F82CE}" srcId="{4FF7AA9E-FBCE-4EF5-A62B-2E8262F7114D}" destId="{2AFBC46C-6E5F-44FF-88DB-73CA7103FB87}" srcOrd="0" destOrd="0" parTransId="{766AD7F1-030D-4C58-9953-7E207E4DC0CF}" sibTransId="{976B7789-6A9F-4CA5-8AA3-64C895D27638}"/>
    <dgm:cxn modelId="{A11BB633-13E8-4752-BD46-D0CC063E7102}" type="presOf" srcId="{0D456A53-4854-4196-9F37-BBD13D4072B0}" destId="{A12E6007-99BE-42CD-BC37-6A56B05E54DD}" srcOrd="0" destOrd="0" presId="urn:microsoft.com/office/officeart/2005/8/layout/hList1"/>
    <dgm:cxn modelId="{11A48034-6D00-45B0-BA99-B6C42B1E3B6B}" srcId="{BBAA2BB9-F464-4E29-A893-BD4ECD10FDB3}" destId="{0D456A53-4854-4196-9F37-BBD13D4072B0}" srcOrd="1" destOrd="0" parTransId="{B4152466-7139-4C58-88F3-7D5DF70F5D76}" sibTransId="{45A12335-B60F-4819-AC86-5A819E387A5D}"/>
    <dgm:cxn modelId="{E3219E53-9060-4772-91B9-064612EF9C1A}" type="presOf" srcId="{2AFBC46C-6E5F-44FF-88DB-73CA7103FB87}" destId="{FB1F158C-8D8F-405C-AADB-525501FCFD88}" srcOrd="0" destOrd="0" presId="urn:microsoft.com/office/officeart/2005/8/layout/hList1"/>
    <dgm:cxn modelId="{4F49BC85-E5C1-45D3-9FD1-8976ED193713}" type="presOf" srcId="{8AC9381C-48A0-416F-99FD-A8539BC33DB5}" destId="{440C566B-4844-4197-888E-ADBB668D233B}" srcOrd="0" destOrd="0" presId="urn:microsoft.com/office/officeart/2005/8/layout/hList1"/>
    <dgm:cxn modelId="{CB35C3E7-3A22-45E2-AA0F-EFA6E79962A5}" type="presOf" srcId="{BBAA2BB9-F464-4E29-A893-BD4ECD10FDB3}" destId="{93C1CDE8-36EB-4C8B-AF8E-85114A68C8B6}" srcOrd="0" destOrd="0" presId="urn:microsoft.com/office/officeart/2005/8/layout/hList1"/>
    <dgm:cxn modelId="{BDBB8A9F-2F0A-43A8-8DA1-9771AB276C5B}" srcId="{BBAA2BB9-F464-4E29-A893-BD4ECD10FDB3}" destId="{1D99F7D4-4E6D-4313-80D8-AB3313D6D2B6}" srcOrd="2" destOrd="0" parTransId="{7B458D30-2797-4384-B89F-0487FEB8AF05}" sibTransId="{7B909A55-8F23-42A8-BE90-8C1653251578}"/>
    <dgm:cxn modelId="{FCDD04AD-B113-420E-A871-58D4E6D4A2DB}" type="presOf" srcId="{77662C17-531E-4F09-91B1-BFBF450835E2}" destId="{992AE38B-4397-4582-82C3-A61993144C54}" srcOrd="0" destOrd="0" presId="urn:microsoft.com/office/officeart/2005/8/layout/hList1"/>
    <dgm:cxn modelId="{4CCE9597-0492-4462-8303-17A4B28652C6}" type="presOf" srcId="{1D99F7D4-4E6D-4313-80D8-AB3313D6D2B6}" destId="{D75B47A3-2ECA-49FD-A1B9-9F7CA5F08A9B}" srcOrd="0" destOrd="0" presId="urn:microsoft.com/office/officeart/2005/8/layout/hList1"/>
    <dgm:cxn modelId="{EC4C49D3-A41B-4134-BEC9-82671E4CFB78}" srcId="{BBAA2BB9-F464-4E29-A893-BD4ECD10FDB3}" destId="{4FF7AA9E-FBCE-4EF5-A62B-2E8262F7114D}" srcOrd="0" destOrd="0" parTransId="{10ED0808-C0EE-49EE-8303-A36A9E22915E}" sibTransId="{2B447E67-2E6B-4B32-B210-ADAFFB2D1B58}"/>
    <dgm:cxn modelId="{0029D374-15DA-4813-BCF0-2339354FF8B3}" type="presOf" srcId="{4FF7AA9E-FBCE-4EF5-A62B-2E8262F7114D}" destId="{DD2FF44D-6594-454B-BA8C-41D5025BFDFC}" srcOrd="0" destOrd="0" presId="urn:microsoft.com/office/officeart/2005/8/layout/hList1"/>
    <dgm:cxn modelId="{43C01E26-CB2F-4079-81EC-5963C6068571}" srcId="{1D99F7D4-4E6D-4313-80D8-AB3313D6D2B6}" destId="{187B3990-E09B-403F-B521-64EB705DC732}" srcOrd="1" destOrd="0" parTransId="{9BDDCBD8-61C4-4655-A0AB-E94F3F4583A8}" sibTransId="{AD06C9BA-6A2D-419E-BD59-DC7BFC59A5B8}"/>
    <dgm:cxn modelId="{01FD4D87-A745-44FA-A7DE-E3771C00D116}" srcId="{0D456A53-4854-4196-9F37-BBD13D4072B0}" destId="{8AC9381C-48A0-416F-99FD-A8539BC33DB5}" srcOrd="0" destOrd="0" parTransId="{55A13E9D-2643-400F-859A-9B8FA07A1796}" sibTransId="{0A08C238-93F7-4F13-BCC3-71CF685556BA}"/>
    <dgm:cxn modelId="{9BED75C6-2A34-449C-ADCA-BFF8356B547E}" type="presParOf" srcId="{93C1CDE8-36EB-4C8B-AF8E-85114A68C8B6}" destId="{D997758B-9D61-4C2B-BBBF-8C1D82825153}" srcOrd="0" destOrd="0" presId="urn:microsoft.com/office/officeart/2005/8/layout/hList1"/>
    <dgm:cxn modelId="{A29705DE-E4D4-4F18-8FEE-BCD4831F2144}" type="presParOf" srcId="{D997758B-9D61-4C2B-BBBF-8C1D82825153}" destId="{DD2FF44D-6594-454B-BA8C-41D5025BFDFC}" srcOrd="0" destOrd="0" presId="urn:microsoft.com/office/officeart/2005/8/layout/hList1"/>
    <dgm:cxn modelId="{F5D6F5F9-1743-41C0-A003-182E56F61C5B}" type="presParOf" srcId="{D997758B-9D61-4C2B-BBBF-8C1D82825153}" destId="{FB1F158C-8D8F-405C-AADB-525501FCFD88}" srcOrd="1" destOrd="0" presId="urn:microsoft.com/office/officeart/2005/8/layout/hList1"/>
    <dgm:cxn modelId="{CCB089CD-4AEF-4024-89D4-9627F082B733}" type="presParOf" srcId="{93C1CDE8-36EB-4C8B-AF8E-85114A68C8B6}" destId="{9B186F0E-09E0-4F81-9A46-61EB22FE9155}" srcOrd="1" destOrd="0" presId="urn:microsoft.com/office/officeart/2005/8/layout/hList1"/>
    <dgm:cxn modelId="{62A294B5-0280-4B97-A4F2-BAA40DFC67EF}" type="presParOf" srcId="{93C1CDE8-36EB-4C8B-AF8E-85114A68C8B6}" destId="{BCB2B931-9CBD-4A17-9AE6-DED9ED5BC6A5}" srcOrd="2" destOrd="0" presId="urn:microsoft.com/office/officeart/2005/8/layout/hList1"/>
    <dgm:cxn modelId="{8B7E5555-33CC-47BD-BF96-53CAD4B7618C}" type="presParOf" srcId="{BCB2B931-9CBD-4A17-9AE6-DED9ED5BC6A5}" destId="{A12E6007-99BE-42CD-BC37-6A56B05E54DD}" srcOrd="0" destOrd="0" presId="urn:microsoft.com/office/officeart/2005/8/layout/hList1"/>
    <dgm:cxn modelId="{1EFDD2E1-3A5C-4AD4-9E58-BBB74032FCBE}" type="presParOf" srcId="{BCB2B931-9CBD-4A17-9AE6-DED9ED5BC6A5}" destId="{440C566B-4844-4197-888E-ADBB668D233B}" srcOrd="1" destOrd="0" presId="urn:microsoft.com/office/officeart/2005/8/layout/hList1"/>
    <dgm:cxn modelId="{BBACFE1F-AD0D-4FD0-AF0F-0DDD6C09B6D4}" type="presParOf" srcId="{93C1CDE8-36EB-4C8B-AF8E-85114A68C8B6}" destId="{EFC55313-F84F-44A0-BA45-FB8327DF4B74}" srcOrd="3" destOrd="0" presId="urn:microsoft.com/office/officeart/2005/8/layout/hList1"/>
    <dgm:cxn modelId="{F2C1AAF0-84E4-47EB-87AA-64B66C910FDB}" type="presParOf" srcId="{93C1CDE8-36EB-4C8B-AF8E-85114A68C8B6}" destId="{212C7993-7767-466F-B150-54851A17BC0F}" srcOrd="4" destOrd="0" presId="urn:microsoft.com/office/officeart/2005/8/layout/hList1"/>
    <dgm:cxn modelId="{63A6EF45-8211-4FE4-9036-9BDE67ED9F25}" type="presParOf" srcId="{212C7993-7767-466F-B150-54851A17BC0F}" destId="{D75B47A3-2ECA-49FD-A1B9-9F7CA5F08A9B}" srcOrd="0" destOrd="0" presId="urn:microsoft.com/office/officeart/2005/8/layout/hList1"/>
    <dgm:cxn modelId="{BC65F563-6935-4892-8A10-B8502C0DBF13}" type="presParOf" srcId="{212C7993-7767-466F-B150-54851A17BC0F}" destId="{992AE38B-4397-4582-82C3-A61993144C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AF020-D08B-4333-BAC8-3D7F5052B849}">
      <dsp:nvSpPr>
        <dsp:cNvPr id="0" name=""/>
        <dsp:cNvSpPr/>
      </dsp:nvSpPr>
      <dsp:spPr>
        <a:xfrm>
          <a:off x="2784" y="1637"/>
          <a:ext cx="7538230" cy="1206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Общая дисперсия</a:t>
          </a:r>
          <a:endParaRPr lang="ru-RU" sz="5400" kern="1200" dirty="0"/>
        </a:p>
      </dsp:txBody>
      <dsp:txXfrm>
        <a:off x="38131" y="36984"/>
        <a:ext cx="7467536" cy="1136153"/>
      </dsp:txXfrm>
    </dsp:sp>
    <dsp:sp modelId="{CD95B6DB-4DC7-4D4A-B0BE-855F26FB0196}">
      <dsp:nvSpPr>
        <dsp:cNvPr id="0" name=""/>
        <dsp:cNvSpPr/>
      </dsp:nvSpPr>
      <dsp:spPr>
        <a:xfrm>
          <a:off x="2784" y="1339676"/>
          <a:ext cx="5577711" cy="1206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Между группами</a:t>
          </a:r>
          <a:endParaRPr lang="ru-RU" sz="3300" kern="1200" dirty="0"/>
        </a:p>
      </dsp:txBody>
      <dsp:txXfrm>
        <a:off x="38131" y="1375023"/>
        <a:ext cx="5507017" cy="1136153"/>
      </dsp:txXfrm>
    </dsp:sp>
    <dsp:sp modelId="{8CC69187-F924-4E9A-98C5-5CDD7DB89D5B}">
      <dsp:nvSpPr>
        <dsp:cNvPr id="0" name=""/>
        <dsp:cNvSpPr/>
      </dsp:nvSpPr>
      <dsp:spPr>
        <a:xfrm>
          <a:off x="2784" y="2677715"/>
          <a:ext cx="1808596" cy="1206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Фактор </a:t>
          </a:r>
          <a:r>
            <a:rPr lang="en-US" sz="1700" kern="1200" dirty="0" smtClean="0"/>
            <a:t>A</a:t>
          </a:r>
          <a:endParaRPr lang="ru-RU" sz="1700" kern="1200" dirty="0"/>
        </a:p>
      </dsp:txBody>
      <dsp:txXfrm>
        <a:off x="38131" y="2713062"/>
        <a:ext cx="1737902" cy="1136153"/>
      </dsp:txXfrm>
    </dsp:sp>
    <dsp:sp modelId="{6B784F6F-DB40-4CD3-A189-891848F22DC2}">
      <dsp:nvSpPr>
        <dsp:cNvPr id="0" name=""/>
        <dsp:cNvSpPr/>
      </dsp:nvSpPr>
      <dsp:spPr>
        <a:xfrm>
          <a:off x="1887342" y="2677715"/>
          <a:ext cx="1808596" cy="1206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Фактор </a:t>
          </a:r>
          <a:r>
            <a:rPr lang="en-US" sz="1700" kern="1200" dirty="0" smtClean="0"/>
            <a:t>B</a:t>
          </a:r>
          <a:endParaRPr lang="ru-RU" sz="1700" kern="1200" dirty="0"/>
        </a:p>
      </dsp:txBody>
      <dsp:txXfrm>
        <a:off x="1922689" y="2713062"/>
        <a:ext cx="1737902" cy="1136153"/>
      </dsp:txXfrm>
    </dsp:sp>
    <dsp:sp modelId="{FE58A3CB-2B3A-4F11-9BD5-A90789307989}">
      <dsp:nvSpPr>
        <dsp:cNvPr id="0" name=""/>
        <dsp:cNvSpPr/>
      </dsp:nvSpPr>
      <dsp:spPr>
        <a:xfrm>
          <a:off x="3771900" y="2677715"/>
          <a:ext cx="1808596" cy="1206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Взаимодействие </a:t>
          </a:r>
          <a:r>
            <a:rPr lang="en-US" sz="1700" kern="1200" dirty="0" smtClean="0"/>
            <a:t>AB</a:t>
          </a:r>
          <a:endParaRPr lang="ru-RU" sz="1700" kern="1200" dirty="0"/>
        </a:p>
      </dsp:txBody>
      <dsp:txXfrm>
        <a:off x="3807247" y="2713062"/>
        <a:ext cx="1737902" cy="1136153"/>
      </dsp:txXfrm>
    </dsp:sp>
    <dsp:sp modelId="{AA7E5F26-A85D-465F-BB7E-6436BFDD2444}">
      <dsp:nvSpPr>
        <dsp:cNvPr id="0" name=""/>
        <dsp:cNvSpPr/>
      </dsp:nvSpPr>
      <dsp:spPr>
        <a:xfrm>
          <a:off x="5732418" y="1339676"/>
          <a:ext cx="1808596" cy="1206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Внутри групп</a:t>
          </a:r>
          <a:endParaRPr lang="ru-RU" sz="3300" kern="1200" dirty="0"/>
        </a:p>
      </dsp:txBody>
      <dsp:txXfrm>
        <a:off x="5767765" y="1375023"/>
        <a:ext cx="1737902" cy="1136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FF44D-6594-454B-BA8C-41D5025BFDFC}">
      <dsp:nvSpPr>
        <dsp:cNvPr id="0" name=""/>
        <dsp:cNvSpPr/>
      </dsp:nvSpPr>
      <dsp:spPr>
        <a:xfrm>
          <a:off x="2357" y="66649"/>
          <a:ext cx="2298501" cy="59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Фиксированная модель</a:t>
          </a:r>
          <a:endParaRPr lang="ru-RU" sz="1700" kern="1200" dirty="0"/>
        </a:p>
      </dsp:txBody>
      <dsp:txXfrm>
        <a:off x="2357" y="66649"/>
        <a:ext cx="2298501" cy="597050"/>
      </dsp:txXfrm>
    </dsp:sp>
    <dsp:sp modelId="{FB1F158C-8D8F-405C-AADB-525501FCFD88}">
      <dsp:nvSpPr>
        <dsp:cNvPr id="0" name=""/>
        <dsp:cNvSpPr/>
      </dsp:nvSpPr>
      <dsp:spPr>
        <a:xfrm>
          <a:off x="2357" y="663699"/>
          <a:ext cx="2298501" cy="3669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Все эффекты (средние квадраты) оцениваются относительно внутригрупповой дисперсии</a:t>
          </a:r>
          <a:endParaRPr lang="ru-RU" sz="1700" kern="1200" dirty="0"/>
        </a:p>
      </dsp:txBody>
      <dsp:txXfrm>
        <a:off x="2357" y="663699"/>
        <a:ext cx="2298501" cy="3669035"/>
      </dsp:txXfrm>
    </dsp:sp>
    <dsp:sp modelId="{A12E6007-99BE-42CD-BC37-6A56B05E54DD}">
      <dsp:nvSpPr>
        <dsp:cNvPr id="0" name=""/>
        <dsp:cNvSpPr/>
      </dsp:nvSpPr>
      <dsp:spPr>
        <a:xfrm>
          <a:off x="2622649" y="66649"/>
          <a:ext cx="2298501" cy="59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Смешанная модель</a:t>
          </a:r>
          <a:endParaRPr lang="ru-RU" sz="1700" kern="1200" dirty="0"/>
        </a:p>
      </dsp:txBody>
      <dsp:txXfrm>
        <a:off x="2622649" y="66649"/>
        <a:ext cx="2298501" cy="597050"/>
      </dsp:txXfrm>
    </dsp:sp>
    <dsp:sp modelId="{440C566B-4844-4197-888E-ADBB668D233B}">
      <dsp:nvSpPr>
        <dsp:cNvPr id="0" name=""/>
        <dsp:cNvSpPr/>
      </dsp:nvSpPr>
      <dsp:spPr>
        <a:xfrm>
          <a:off x="2622649" y="663699"/>
          <a:ext cx="2298501" cy="3669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Эффект случайного фактора оценивается относительно его взаимодействия с фиксированным фактором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Эффект фиксированного фактора и взаимодействие оценивается относительно внутригрупповой дисперсии</a:t>
          </a:r>
          <a:endParaRPr lang="ru-RU" sz="1700" kern="1200" dirty="0"/>
        </a:p>
      </dsp:txBody>
      <dsp:txXfrm>
        <a:off x="2622649" y="663699"/>
        <a:ext cx="2298501" cy="3669035"/>
      </dsp:txXfrm>
    </dsp:sp>
    <dsp:sp modelId="{D75B47A3-2ECA-49FD-A1B9-9F7CA5F08A9B}">
      <dsp:nvSpPr>
        <dsp:cNvPr id="0" name=""/>
        <dsp:cNvSpPr/>
      </dsp:nvSpPr>
      <dsp:spPr>
        <a:xfrm>
          <a:off x="5242941" y="66649"/>
          <a:ext cx="2298501" cy="59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Случайная модель</a:t>
          </a:r>
          <a:endParaRPr lang="ru-RU" sz="1700" kern="1200" dirty="0"/>
        </a:p>
      </dsp:txBody>
      <dsp:txXfrm>
        <a:off x="5242941" y="66649"/>
        <a:ext cx="2298501" cy="597050"/>
      </dsp:txXfrm>
    </dsp:sp>
    <dsp:sp modelId="{992AE38B-4397-4582-82C3-A61993144C54}">
      <dsp:nvSpPr>
        <dsp:cNvPr id="0" name=""/>
        <dsp:cNvSpPr/>
      </dsp:nvSpPr>
      <dsp:spPr>
        <a:xfrm>
          <a:off x="5242941" y="663699"/>
          <a:ext cx="2298501" cy="3669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Основные эффекты оцениваются относительно их взаимодействия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Взаимодействие оценивается относительно внутригрупповой дисперсии</a:t>
          </a:r>
          <a:endParaRPr lang="ru-RU" sz="1700" kern="1200" dirty="0"/>
        </a:p>
      </dsp:txBody>
      <dsp:txXfrm>
        <a:off x="5242941" y="663699"/>
        <a:ext cx="2298501" cy="366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87A-35A3-4D21-9A38-E5813F896660}" type="datetimeFigureOut">
              <a:rPr lang="ru-RU" smtClean="0"/>
              <a:t>27.09.2010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05F2-A6C7-46C2-8E62-0A2D6D1EBC1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87A-35A3-4D21-9A38-E5813F896660}" type="datetimeFigureOut">
              <a:rPr lang="ru-RU" smtClean="0"/>
              <a:t>27.09.2010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05F2-A6C7-46C2-8E62-0A2D6D1EB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87A-35A3-4D21-9A38-E5813F896660}" type="datetimeFigureOut">
              <a:rPr lang="ru-RU" smtClean="0"/>
              <a:t>27.09.2010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05F2-A6C7-46C2-8E62-0A2D6D1EB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87A-35A3-4D21-9A38-E5813F896660}" type="datetimeFigureOut">
              <a:rPr lang="ru-RU" smtClean="0"/>
              <a:t>27.09.2010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05F2-A6C7-46C2-8E62-0A2D6D1EB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87A-35A3-4D21-9A38-E5813F896660}" type="datetimeFigureOut">
              <a:rPr lang="ru-RU" smtClean="0"/>
              <a:t>27.09.2010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05F2-A6C7-46C2-8E62-0A2D6D1EBC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87A-35A3-4D21-9A38-E5813F896660}" type="datetimeFigureOut">
              <a:rPr lang="ru-RU" smtClean="0"/>
              <a:t>27.09.2010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05F2-A6C7-46C2-8E62-0A2D6D1EB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87A-35A3-4D21-9A38-E5813F896660}" type="datetimeFigureOut">
              <a:rPr lang="ru-RU" smtClean="0"/>
              <a:t>27.09.2010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05F2-A6C7-46C2-8E62-0A2D6D1EBC1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87A-35A3-4D21-9A38-E5813F896660}" type="datetimeFigureOut">
              <a:rPr lang="ru-RU" smtClean="0"/>
              <a:t>27.09.2010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05F2-A6C7-46C2-8E62-0A2D6D1EB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87A-35A3-4D21-9A38-E5813F896660}" type="datetimeFigureOut">
              <a:rPr lang="ru-RU" smtClean="0"/>
              <a:t>27.09.2010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05F2-A6C7-46C2-8E62-0A2D6D1EB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87A-35A3-4D21-9A38-E5813F896660}" type="datetimeFigureOut">
              <a:rPr lang="ru-RU" smtClean="0"/>
              <a:t>27.09.2010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05F2-A6C7-46C2-8E62-0A2D6D1EBC1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87A-35A3-4D21-9A38-E5813F896660}" type="datetimeFigureOut">
              <a:rPr lang="ru-RU" smtClean="0"/>
              <a:t>27.09.2010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05F2-A6C7-46C2-8E62-0A2D6D1EB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499C87A-35A3-4D21-9A38-E5813F896660}" type="datetimeFigureOut">
              <a:rPr lang="ru-RU" smtClean="0"/>
              <a:t>27.09.2010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FFD05F2-A6C7-46C2-8E62-0A2D6D1EBC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18" Type="http://schemas.openxmlformats.org/officeDocument/2006/relationships/image" Target="../media/image9.wmf"/><Relationship Id="rId26" Type="http://schemas.openxmlformats.org/officeDocument/2006/relationships/image" Target="../media/image13.png"/><Relationship Id="rId3" Type="http://schemas.openxmlformats.org/officeDocument/2006/relationships/image" Target="../media/image23.png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24" Type="http://schemas.openxmlformats.org/officeDocument/2006/relationships/image" Target="../media/image12.wmf"/><Relationship Id="rId5" Type="http://schemas.openxmlformats.org/officeDocument/2006/relationships/image" Target="../media/image3.wmf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Статистическое моделирование факторных планов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Лекция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00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5478581"/>
                  </p:ext>
                </p:extLst>
              </p:nvPr>
            </p:nvGraphicFramePr>
            <p:xfrm>
              <a:off x="755576" y="764704"/>
              <a:ext cx="7543800" cy="230425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771900"/>
                    <a:gridCol w="3771900"/>
                  </a:tblGrid>
                  <a:tr h="1097843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Взаимодействие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en-US" i="1" baseline="0" dirty="0" smtClean="0"/>
                            <a:t>AB</a:t>
                          </a:r>
                          <a:endParaRPr lang="ru-RU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AB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ij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B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j</m:t>
                                        </m:r>
                                      </m:sub>
                                    </m:s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AB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..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</a:tr>
                  <a:tr h="1206413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Дисперсия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ru-RU" i="1" dirty="0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nary>
                                          <m:naryPr>
                                            <m:chr m:val="∑"/>
                                            <m:subHide m:val="on"/>
                                            <m:supHide m:val="on"/>
                                            <m:ctrlPr>
                                              <a:rPr lang="ru-RU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ru-RU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ru-RU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ru-RU" i="1" dirty="0" smtClean="0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 dirty="0" smtClean="0">
                                                            <a:latin typeface="Cambria Math"/>
                                                          </a:rPr>
                                                          <m:t>AB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 smtClean="0">
                                                            <a:latin typeface="Cambria Math"/>
                                                          </a:rPr>
                                                          <m:t>ij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−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i="1" smtClean="0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i="1" smtClean="0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i="1" smtClean="0">
                                                                <a:latin typeface="Cambria Math"/>
                                                              </a:rPr>
                                                              <m:t>A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i="1" smtClean="0">
                                                                <a:latin typeface="Cambria Math"/>
                                                              </a:rPr>
                                                              <m:t>i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US" i="1" smtClean="0">
                                                            <a:latin typeface="Cambria Math"/>
                                                          </a:rPr>
                                                          <m:t>+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i="1" smtClean="0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i="1" smtClean="0">
                                                                <a:latin typeface="Cambria Math"/>
                                                              </a:rPr>
                                                              <m:t>B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i="1" smtClean="0">
                                                                <a:latin typeface="Cambria Math"/>
                                                              </a:rPr>
                                                              <m:t>j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US" i="1" smtClean="0">
                                                            <a:latin typeface="Cambria Math"/>
                                                          </a:rPr>
                                                          <m:t>+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i="1" smtClean="0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i="1" smtClean="0">
                                                                <a:latin typeface="Cambria Math"/>
                                                              </a:rPr>
                                                              <m:t>AB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i="1" smtClean="0">
                                                                <a:latin typeface="Cambria Math"/>
                                                              </a:rPr>
                                                              <m:t>..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</m:e>
                                    </m:nary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ru-RU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p</m:t>
                                        </m:r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ru-RU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q</m:t>
                                        </m:r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5478581"/>
                  </p:ext>
                </p:extLst>
              </p:nvPr>
            </p:nvGraphicFramePr>
            <p:xfrm>
              <a:off x="755576" y="764704"/>
              <a:ext cx="7543800" cy="230425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771900"/>
                    <a:gridCol w="3771900"/>
                  </a:tblGrid>
                  <a:tr h="1097843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Взаимодействие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en-US" i="1" baseline="0" dirty="0" smtClean="0"/>
                            <a:t>AB</a:t>
                          </a:r>
                          <a:endParaRPr lang="ru-RU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162" r="-162" b="-110556"/>
                          </a:stretch>
                        </a:blipFill>
                      </a:tcPr>
                    </a:tc>
                  </a:tr>
                  <a:tr h="1206413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Дисперсия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162" t="-90909" r="-162" b="-5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3429000"/>
                <a:ext cx="7416824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Где</a:t>
                </a:r>
                <a:endParaRPr lang="en-US" dirty="0" smtClean="0"/>
              </a:p>
              <a:p>
                <a:r>
                  <a:rPr lang="ru-RU" dirty="0" smtClean="0"/>
                  <a:t>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dirty="0" smtClean="0"/>
                  <a:t> - основной эффект фактора </a:t>
                </a:r>
                <a:r>
                  <a:rPr lang="en-US" i="1" dirty="0" smtClean="0"/>
                  <a:t>A </a:t>
                </a:r>
                <a:r>
                  <a:rPr lang="ru-RU" dirty="0" smtClean="0"/>
                  <a:t>на уровне </a:t>
                </a:r>
                <a:r>
                  <a:rPr lang="en-US" i="1" dirty="0"/>
                  <a:t>i</a:t>
                </a:r>
                <a:endParaRPr lang="en-US" i="1" dirty="0" smtClean="0"/>
              </a:p>
              <a:p>
                <a:r>
                  <a:rPr lang="ru-RU" dirty="0" smtClean="0"/>
                  <a:t>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 smtClean="0"/>
                  <a:t> - </a:t>
                </a:r>
                <a:r>
                  <a:rPr lang="ru-RU" dirty="0" smtClean="0"/>
                  <a:t>основной эффект фактора </a:t>
                </a:r>
                <a:r>
                  <a:rPr lang="en-US" i="1" dirty="0" smtClean="0"/>
                  <a:t>B </a:t>
                </a:r>
                <a:r>
                  <a:rPr lang="ru-RU" dirty="0" smtClean="0"/>
                  <a:t>на уровне </a:t>
                </a:r>
                <a:r>
                  <a:rPr lang="en-US" i="1" dirty="0" smtClean="0"/>
                  <a:t>j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29000"/>
                <a:ext cx="7416824" cy="945643"/>
              </a:xfrm>
              <a:prstGeom prst="rect">
                <a:avLst/>
              </a:prstGeom>
              <a:blipFill rotWithShape="1">
                <a:blip r:embed="rId3"/>
                <a:stretch>
                  <a:fillRect l="-740" t="-3226" b="-6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80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Экспериментальная ошибка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68501633"/>
                  </p:ext>
                </p:extLst>
              </p:nvPr>
            </p:nvGraphicFramePr>
            <p:xfrm>
              <a:off x="762000" y="685800"/>
              <a:ext cx="7543800" cy="2732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771900"/>
                    <a:gridCol w="3771900"/>
                  </a:tblGrid>
                  <a:tr h="726976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Внутри</a:t>
                          </a:r>
                          <a:r>
                            <a:rPr lang="ru-RU" baseline="0" dirty="0" smtClean="0"/>
                            <a:t> группы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ijk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AB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ij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</a:tr>
                  <a:tr h="957554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Дисперсия внутри группы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ru-RU" i="1" dirty="0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k</m:t>
                                        </m:r>
                                      </m:sub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ru-RU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ru-RU" i="1" dirty="0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 dirty="0" smtClean="0">
                                                        <a:latin typeface="Cambria Math"/>
                                                      </a:rPr>
                                                      <m:t>x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ijk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AB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ij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num>
                                  <m:den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n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</a:tr>
                  <a:tr h="957554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Дисперсия по всем группам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ru-RU" i="1" dirty="0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sub>
                                      <m:sup/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ru-RU" i="1" dirty="0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i="1" dirty="0" smtClean="0">
                                                <a:latin typeface="Cambria Math"/>
                                              </a:rPr>
                                              <m:t>j</m:t>
                                            </m:r>
                                          </m:sub>
                                          <m:sup/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supHide m:val="on"/>
                                                <m:ctrlPr>
                                                  <a:rPr lang="ru-RU" i="1" dirty="0" smtClean="0"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n-US" i="1" dirty="0" smtClean="0">
                                                    <a:latin typeface="Cambria Math"/>
                                                  </a:rPr>
                                                  <m:t>k</m:t>
                                                </m:r>
                                              </m:sub>
                                              <m:sup/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ru-RU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ru-RU" i="1" smtClean="0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ru-RU" i="1" dirty="0" smtClean="0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i="1" dirty="0" smtClean="0">
                                                                <a:latin typeface="Cambria Math"/>
                                                              </a:rPr>
                                                              <m:t>x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i="1" smtClean="0">
                                                                <a:latin typeface="Cambria Math"/>
                                                              </a:rPr>
                                                              <m:t>ijk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US" i="1" smtClean="0">
                                                            <a:latin typeface="Cambria Math"/>
                                                          </a:rPr>
                                                          <m:t>−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i="1" smtClean="0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i="1" smtClean="0">
                                                                <a:latin typeface="Cambria Math"/>
                                                              </a:rPr>
                                                              <m:t>AB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i="1" smtClean="0">
                                                                <a:latin typeface="Cambria Math"/>
                                                              </a:rPr>
                                                              <m:t>ij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</m:e>
                                                  <m:sup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nary>
                                  </m:num>
                                  <m:den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pq</m:t>
                                    </m:r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n</m:t>
                                        </m:r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  <a:p>
                          <a:endParaRPr lang="ru-RU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68501633"/>
                  </p:ext>
                </p:extLst>
              </p:nvPr>
            </p:nvGraphicFramePr>
            <p:xfrm>
              <a:off x="762000" y="685800"/>
              <a:ext cx="7543800" cy="2732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771900"/>
                    <a:gridCol w="3771900"/>
                  </a:tblGrid>
                  <a:tr h="726976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Внутри</a:t>
                          </a:r>
                          <a:r>
                            <a:rPr lang="ru-RU" baseline="0" dirty="0" smtClean="0"/>
                            <a:t> группы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840" b="-289916"/>
                          </a:stretch>
                        </a:blipFill>
                      </a:tcPr>
                    </a:tc>
                  </a:tr>
                  <a:tr h="957554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Дисперсия внутри группы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76433" b="-119745"/>
                          </a:stretch>
                        </a:blipFill>
                      </a:tcPr>
                    </a:tc>
                  </a:tr>
                  <a:tr h="104775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Дисперсия по всем группам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161047" b="-930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105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Двухфакторный </a:t>
            </a:r>
            <a:r>
              <a:rPr lang="ru-RU" dirty="0"/>
              <a:t>дисперсионный </a:t>
            </a:r>
            <a:r>
              <a:rPr lang="ru-RU" dirty="0" smtClean="0"/>
              <a:t>анализ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77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дисперсии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514604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81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Средние квадраты: основные эффекты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MS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nq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ru-RU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i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AB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i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.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AB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..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p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MS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b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np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ru-RU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i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AB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j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AB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..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q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ru-RU" dirty="0"/>
              </a:p>
              <a:p>
                <a:endParaRPr lang="en-US" dirty="0" smtClean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51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Средние квадраты: взаимодействие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MS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ab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n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ru-RU" i="1" dirty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AB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ij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A</m:t>
                                                </m:r>
                                                <m: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  <m:t>B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i</m:t>
                                                </m:r>
                                                <m: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  <m:t>.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  <m:t>A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B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  <m:t>.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j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AB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  <m:t>..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num>
                      <m:den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p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q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93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Средний квадрат: внутри групп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MS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error</m:t>
                        </m:r>
                      </m:sub>
                    </m:sSub>
                    <m:r>
                      <a:rPr lang="ru-RU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dirty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ru-RU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i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ru-RU" i="1" dirty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j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ru-RU" i="1" dirty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k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i="1" dirty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 dirty="0">
                                                    <a:latin typeface="Cambria Math"/>
                                                  </a:rPr>
                                                  <m:t>x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ijk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AB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ij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pq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n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33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Построение </a:t>
            </a:r>
            <a:r>
              <a:rPr lang="en-US" dirty="0" smtClean="0"/>
              <a:t>F-</a:t>
            </a:r>
            <a:r>
              <a:rPr lang="ru-RU" dirty="0" smtClean="0"/>
              <a:t>отношения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Построение </a:t>
            </a:r>
            <a:r>
              <a:rPr lang="en-US" i="1" dirty="0" smtClean="0"/>
              <a:t>F-</a:t>
            </a:r>
            <a:r>
              <a:rPr lang="ru-RU" i="1" dirty="0" smtClean="0"/>
              <a:t>отношения </a:t>
            </a:r>
            <a:r>
              <a:rPr lang="ru-RU" dirty="0" smtClean="0"/>
              <a:t>определяется выбранной структурной моделью и зависит от того, каким образом трактуются независимые переменные (факторы) – как случайные или как фиксированные.</a:t>
            </a:r>
          </a:p>
          <a:p>
            <a:r>
              <a:rPr lang="ru-RU" dirty="0" smtClean="0"/>
              <a:t>Всего возможные </a:t>
            </a:r>
            <a:r>
              <a:rPr lang="ru-RU" i="1" dirty="0" smtClean="0"/>
              <a:t>три</a:t>
            </a:r>
            <a:r>
              <a:rPr lang="ru-RU" dirty="0" smtClean="0"/>
              <a:t> структурные модели в зависимости от </a:t>
            </a:r>
            <a:r>
              <a:rPr lang="ru-RU" i="1" dirty="0" smtClean="0"/>
              <a:t>случайности</a:t>
            </a:r>
            <a:r>
              <a:rPr lang="ru-RU" dirty="0" smtClean="0"/>
              <a:t> или </a:t>
            </a:r>
            <a:r>
              <a:rPr lang="ru-RU" i="1" dirty="0" smtClean="0"/>
              <a:t>фиксированности</a:t>
            </a:r>
            <a:r>
              <a:rPr lang="ru-RU" dirty="0" smtClean="0"/>
              <a:t> факторов </a:t>
            </a:r>
            <a:r>
              <a:rPr lang="en-US" dirty="0" smtClean="0"/>
              <a:t>A </a:t>
            </a:r>
            <a:r>
              <a:rPr lang="ru-RU" dirty="0" smtClean="0"/>
              <a:t>и </a:t>
            </a:r>
            <a:r>
              <a:rPr lang="en-US" dirty="0" smtClean="0"/>
              <a:t>B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00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Модели </a:t>
            </a:r>
            <a:r>
              <a:rPr lang="en-US" dirty="0" smtClean="0"/>
              <a:t>ANOVA </a:t>
            </a:r>
            <a:r>
              <a:rPr lang="ru-RU" dirty="0" smtClean="0"/>
              <a:t>для двух факторов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860119"/>
              </p:ext>
            </p:extLst>
          </p:nvPr>
        </p:nvGraphicFramePr>
        <p:xfrm>
          <a:off x="755576" y="1340768"/>
          <a:ext cx="7543800" cy="21602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фиксирован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ru-RU" dirty="0" smtClean="0"/>
                        <a:t>случаен</a:t>
                      </a:r>
                      <a:endParaRPr lang="ru-RU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фиксирован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Фиксированная модель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Смешанная  модель</a:t>
                      </a:r>
                      <a:endParaRPr lang="ru-RU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dirty="0" smtClean="0"/>
                        <a:t>B </a:t>
                      </a:r>
                      <a:r>
                        <a:rPr lang="ru-RU" dirty="0" smtClean="0"/>
                        <a:t>случаен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Смешанная модель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Случайная модель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17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Структурные модели…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93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Статистическое описание межгруппового факторного эксперимента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Двухфакторный </a:t>
            </a:r>
            <a:r>
              <a:rPr lang="ru-RU" dirty="0"/>
              <a:t>дисперсионный </a:t>
            </a:r>
            <a:r>
              <a:rPr lang="ru-RU" dirty="0" smtClean="0"/>
              <a:t>анализ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Структурные модели двухфакторного дисперсионного анализа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1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Структурная модель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ijk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αβ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ij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ε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ijk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r>
                  <a:rPr lang="ru-RU" dirty="0" smtClean="0"/>
                  <a:t>Предполагается, что все случайные переменные распределены по закону нормального распределения</a:t>
                </a:r>
                <a:r>
                  <a:rPr lang="en-US" dirty="0"/>
                  <a:t>,</a:t>
                </a:r>
                <a:r>
                  <a:rPr lang="ru-RU" smtClean="0"/>
                  <a:t> </a:t>
                </a:r>
                <a:r>
                  <a:rPr lang="ru-RU" dirty="0" smtClean="0"/>
                  <a:t>и </a:t>
                </a:r>
                <a:r>
                  <a:rPr lang="ru-RU" smtClean="0"/>
                  <a:t>математическое ожидание </a:t>
                </a:r>
                <a:r>
                  <a:rPr lang="ru-RU" dirty="0" smtClean="0"/>
                  <a:t>для статистической ошибки равно 0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0" r="-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99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Соглашение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Будем обозначать </a:t>
            </a:r>
            <a:r>
              <a:rPr lang="ru-RU" i="1" dirty="0"/>
              <a:t>большой</a:t>
            </a:r>
            <a:r>
              <a:rPr lang="ru-RU" dirty="0"/>
              <a:t> буквой </a:t>
            </a:r>
            <a:r>
              <a:rPr lang="ru-RU" dirty="0" smtClean="0"/>
              <a:t>– число уровней фактора в </a:t>
            </a:r>
            <a:r>
              <a:rPr lang="ru-RU" i="1" dirty="0"/>
              <a:t>генеральной совокупности</a:t>
            </a:r>
            <a:r>
              <a:rPr lang="ru-RU" dirty="0"/>
              <a:t>, а </a:t>
            </a:r>
            <a:r>
              <a:rPr lang="ru-RU" i="1" dirty="0"/>
              <a:t>маленькой</a:t>
            </a:r>
            <a:r>
              <a:rPr lang="ru-RU" dirty="0"/>
              <a:t> – </a:t>
            </a:r>
            <a:r>
              <a:rPr lang="ru-RU" i="1" dirty="0"/>
              <a:t>в </a:t>
            </a:r>
            <a:r>
              <a:rPr lang="ru-RU" i="1" dirty="0" smtClean="0"/>
              <a:t>выборке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Например, </a:t>
            </a:r>
            <a:r>
              <a:rPr lang="en-US" dirty="0" smtClean="0"/>
              <a:t>Q – </a:t>
            </a:r>
            <a:r>
              <a:rPr lang="ru-RU" dirty="0" smtClean="0"/>
              <a:t>число уровней фактора </a:t>
            </a:r>
            <a:r>
              <a:rPr lang="en-US" dirty="0" smtClean="0"/>
              <a:t>B </a:t>
            </a:r>
            <a:r>
              <a:rPr lang="ru-RU" dirty="0" smtClean="0"/>
              <a:t>в генеральной совокупности, т.е. </a:t>
            </a:r>
            <a:r>
              <a:rPr lang="ru-RU" i="1" dirty="0" smtClean="0"/>
              <a:t>предельно возможное число</a:t>
            </a:r>
            <a:r>
              <a:rPr lang="ru-RU" dirty="0" smtClean="0"/>
              <a:t> уровней этого фактора, </a:t>
            </a:r>
            <a:r>
              <a:rPr lang="en-US" dirty="0" smtClean="0"/>
              <a:t>q</a:t>
            </a:r>
            <a:r>
              <a:rPr lang="ru-RU" dirty="0" smtClean="0"/>
              <a:t> – число уровней фактора </a:t>
            </a:r>
            <a:r>
              <a:rPr lang="en-US" dirty="0" smtClean="0"/>
              <a:t>B</a:t>
            </a:r>
            <a:r>
              <a:rPr lang="ru-RU" dirty="0" smtClean="0"/>
              <a:t>, </a:t>
            </a:r>
            <a:r>
              <a:rPr lang="ru-RU" i="1" dirty="0" smtClean="0"/>
              <a:t>исследуемое</a:t>
            </a:r>
            <a:r>
              <a:rPr lang="ru-RU" dirty="0" smtClean="0"/>
              <a:t> в эксперименте.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36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эффекты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1384"/>
              </p:ext>
            </p:extLst>
          </p:nvPr>
        </p:nvGraphicFramePr>
        <p:xfrm>
          <a:off x="971600" y="620688"/>
          <a:ext cx="6480720" cy="394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Формула" r:id="rId3" imgW="2209680" imgH="1346040" progId="Equation.3">
                  <p:embed/>
                </p:oleObj>
              </mc:Choice>
              <mc:Fallback>
                <p:oleObj name="Формула" r:id="rId3" imgW="2209680" imgH="1346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620688"/>
                        <a:ext cx="6480720" cy="3949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17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Фиксированные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 smtClean="0"/>
                  <a:t>В эксперименте исследуются все возможные уровни факторов </a:t>
                </a:r>
                <a:r>
                  <a:rPr lang="en-US" dirty="0" smtClean="0"/>
                  <a:t>A </a:t>
                </a:r>
                <a:r>
                  <a:rPr lang="ru-RU" dirty="0" smtClean="0"/>
                  <a:t>и </a:t>
                </a:r>
                <a:r>
                  <a:rPr lang="en-US" dirty="0" smtClean="0"/>
                  <a:t>B</a:t>
                </a:r>
                <a:endParaRPr lang="ru-RU" dirty="0" smtClean="0"/>
              </a:p>
              <a:p>
                <a:r>
                  <a:rPr lang="ru-RU" dirty="0" smtClean="0"/>
                  <a:t>Т.е. </a:t>
                </a:r>
                <a:r>
                  <a:rPr lang="en-US" dirty="0" smtClean="0"/>
                  <a:t>P=p, </a:t>
                </a:r>
                <a:r>
                  <a:rPr lang="ru-RU" dirty="0" smtClean="0"/>
                  <a:t>а </a:t>
                </a:r>
                <a:r>
                  <a:rPr lang="en-US" dirty="0" smtClean="0"/>
                  <a:t>Q=q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Тогда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1−</m:t>
                    </m:r>
                    <m:f>
                      <m:fPr>
                        <m:type m:val="skw"/>
                        <m:ctrlPr>
                          <a:rPr lang="ru-RU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P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/>
                      </a:rPr>
                      <m:t>1−</m:t>
                    </m:r>
                    <m:f>
                      <m:fPr>
                        <m:type m:val="skw"/>
                        <m:ctrlPr>
                          <a:rPr lang="ru-RU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q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Q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2333" t="-1600" b="-30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Случайные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В эксперименте исследуется лишь очень незначительное число возможных значений факторов </a:t>
                </a:r>
                <a:r>
                  <a:rPr lang="en-US" dirty="0" smtClean="0"/>
                  <a:t>A </a:t>
                </a:r>
                <a:r>
                  <a:rPr lang="ru-RU" dirty="0" smtClean="0"/>
                  <a:t>и </a:t>
                </a:r>
                <a:r>
                  <a:rPr lang="en-US" dirty="0" smtClean="0"/>
                  <a:t>B</a:t>
                </a:r>
              </a:p>
              <a:p>
                <a:r>
                  <a:rPr lang="ru-RU" dirty="0" smtClean="0"/>
                  <a:t>Т.е. </a:t>
                </a:r>
                <a:r>
                  <a:rPr lang="en-US" dirty="0" smtClean="0"/>
                  <a:t>P&gt;&gt;p, </a:t>
                </a:r>
                <a:r>
                  <a:rPr lang="ru-RU" dirty="0" smtClean="0"/>
                  <a:t>а </a:t>
                </a:r>
                <a:r>
                  <a:rPr lang="en-US" dirty="0" smtClean="0"/>
                  <a:t>Q&gt;&gt;q</a:t>
                </a:r>
              </a:p>
              <a:p>
                <a:r>
                  <a:rPr lang="ru-RU" dirty="0" smtClean="0"/>
                  <a:t>Тогда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/>
                      </a:rPr>
                      <m:t>1−</m:t>
                    </m:r>
                    <m:f>
                      <m:fPr>
                        <m:type m:val="skw"/>
                        <m:ctrlPr>
                          <a:rPr lang="ru-RU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p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P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ru-RU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/>
                      </a:rPr>
                      <m:t>1−</m:t>
                    </m:r>
                    <m:f>
                      <m:fPr>
                        <m:type m:val="skw"/>
                        <m:ctrlPr>
                          <a:rPr lang="ru-RU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q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Q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ru-RU" i="1" smtClean="0">
                        <a:latin typeface="Cambria Math"/>
                      </a:rPr>
                      <m:t>1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l="-2167" t="-2800" r="-3167" b="-33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20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Отсюда…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Объект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476771"/>
                  </p:ext>
                </p:extLst>
              </p:nvPr>
            </p:nvGraphicFramePr>
            <p:xfrm>
              <a:off x="762000" y="685800"/>
              <a:ext cx="7543800" cy="3297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7712"/>
                    <a:gridCol w="2160240"/>
                    <a:gridCol w="2160240"/>
                    <a:gridCol w="2005608"/>
                  </a:tblGrid>
                  <a:tr h="726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MS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Фиксированная</a:t>
                          </a:r>
                          <a:r>
                            <a:rPr lang="ru-RU" baseline="0" dirty="0" smtClean="0"/>
                            <a:t> модель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Смешенная модель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Случайная модель</a:t>
                          </a:r>
                          <a:endParaRPr lang="ru-RU" dirty="0"/>
                        </a:p>
                      </a:txBody>
                      <a:tcPr anchor="ctr"/>
                    </a:tc>
                  </a:tr>
                  <a:tr h="6425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MS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a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255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MS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b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4255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MS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ab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255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MS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e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Объект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476771"/>
                  </p:ext>
                </p:extLst>
              </p:nvPr>
            </p:nvGraphicFramePr>
            <p:xfrm>
              <a:off x="762000" y="685800"/>
              <a:ext cx="7543800" cy="3297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7712"/>
                    <a:gridCol w="2160240"/>
                    <a:gridCol w="2160240"/>
                    <a:gridCol w="2005608"/>
                  </a:tblGrid>
                  <a:tr h="726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MS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Фиксированная</a:t>
                          </a:r>
                          <a:r>
                            <a:rPr lang="ru-RU" baseline="0" dirty="0" smtClean="0"/>
                            <a:t> модель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Смешенная модель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Случайная модель</a:t>
                          </a:r>
                          <a:endParaRPr lang="ru-RU" dirty="0"/>
                        </a:p>
                      </a:txBody>
                      <a:tcPr anchor="ctr"/>
                    </a:tc>
                  </a:tr>
                  <a:tr h="6425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14286" r="-519000" b="-3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25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12264" r="-519000" b="-1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425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15238" r="-519000" b="-1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25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5238" r="-519000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149757"/>
              </p:ext>
            </p:extLst>
          </p:nvPr>
        </p:nvGraphicFramePr>
        <p:xfrm>
          <a:off x="2339752" y="1556792"/>
          <a:ext cx="1008112" cy="35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Формула" r:id="rId4" imgW="685800" imgH="241200" progId="Equation.3">
                  <p:embed/>
                </p:oleObj>
              </mc:Choice>
              <mc:Fallback>
                <p:oleObj name="Формула" r:id="rId4" imgW="6858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752" y="1556792"/>
                        <a:ext cx="1008112" cy="354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59218"/>
              </p:ext>
            </p:extLst>
          </p:nvPr>
        </p:nvGraphicFramePr>
        <p:xfrm>
          <a:off x="2339752" y="2195513"/>
          <a:ext cx="10080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Формула" r:id="rId6" imgW="685800" imgH="253800" progId="Equation.3">
                  <p:embed/>
                </p:oleObj>
              </mc:Choice>
              <mc:Fallback>
                <p:oleObj name="Формула" r:id="rId6" imgW="685800" imgH="2538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195513"/>
                        <a:ext cx="10080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987241"/>
              </p:ext>
            </p:extLst>
          </p:nvPr>
        </p:nvGraphicFramePr>
        <p:xfrm>
          <a:off x="2339752" y="2844800"/>
          <a:ext cx="9699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Формула" r:id="rId8" imgW="660240" imgH="253800" progId="Equation.3">
                  <p:embed/>
                </p:oleObj>
              </mc:Choice>
              <mc:Fallback>
                <p:oleObj name="Формула" r:id="rId8" imgW="660240" imgH="2538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844800"/>
                        <a:ext cx="9699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34860"/>
              </p:ext>
            </p:extLst>
          </p:nvPr>
        </p:nvGraphicFramePr>
        <p:xfrm>
          <a:off x="2339752" y="3429000"/>
          <a:ext cx="2984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Формула" r:id="rId10" imgW="203040" imgH="241200" progId="Equation.3">
                  <p:embed/>
                </p:oleObj>
              </mc:Choice>
              <mc:Fallback>
                <p:oleObj name="Формула" r:id="rId10" imgW="203040" imgH="2412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429000"/>
                        <a:ext cx="2984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80721"/>
              </p:ext>
            </p:extLst>
          </p:nvPr>
        </p:nvGraphicFramePr>
        <p:xfrm>
          <a:off x="4499992" y="3429000"/>
          <a:ext cx="2984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Формула" r:id="rId12" imgW="203040" imgH="241200" progId="Equation.3">
                  <p:embed/>
                </p:oleObj>
              </mc:Choice>
              <mc:Fallback>
                <p:oleObj name="Формула" r:id="rId12" imgW="203040" imgH="2412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429000"/>
                        <a:ext cx="2984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439513"/>
              </p:ext>
            </p:extLst>
          </p:nvPr>
        </p:nvGraphicFramePr>
        <p:xfrm>
          <a:off x="6511875" y="3429000"/>
          <a:ext cx="2984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Формула" r:id="rId14" imgW="203040" imgH="241200" progId="Equation.3">
                  <p:embed/>
                </p:oleObj>
              </mc:Choice>
              <mc:Fallback>
                <p:oleObj name="Формула" r:id="rId14" imgW="203040" imgH="2412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875" y="3429000"/>
                        <a:ext cx="2984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059412"/>
              </p:ext>
            </p:extLst>
          </p:nvPr>
        </p:nvGraphicFramePr>
        <p:xfrm>
          <a:off x="4499992" y="2204864"/>
          <a:ext cx="10080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Формула" r:id="rId15" imgW="685800" imgH="253800" progId="Equation.3">
                  <p:embed/>
                </p:oleObj>
              </mc:Choice>
              <mc:Fallback>
                <p:oleObj name="Формула" r:id="rId15" imgW="685800" imgH="25380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204864"/>
                        <a:ext cx="100806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427174"/>
              </p:ext>
            </p:extLst>
          </p:nvPr>
        </p:nvGraphicFramePr>
        <p:xfrm>
          <a:off x="4499992" y="2852936"/>
          <a:ext cx="9699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Формула" r:id="rId17" imgW="660240" imgH="253800" progId="Equation.3">
                  <p:embed/>
                </p:oleObj>
              </mc:Choice>
              <mc:Fallback>
                <p:oleObj name="Формула" r:id="rId17" imgW="660240" imgH="25380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852936"/>
                        <a:ext cx="9699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841378"/>
              </p:ext>
            </p:extLst>
          </p:nvPr>
        </p:nvGraphicFramePr>
        <p:xfrm>
          <a:off x="4499992" y="1556792"/>
          <a:ext cx="1660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Формула" r:id="rId19" imgW="1130040" imgH="253800" progId="Equation.3">
                  <p:embed/>
                </p:oleObj>
              </mc:Choice>
              <mc:Fallback>
                <p:oleObj name="Формула" r:id="rId19" imgW="1130040" imgH="25380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556792"/>
                        <a:ext cx="1660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718697"/>
              </p:ext>
            </p:extLst>
          </p:nvPr>
        </p:nvGraphicFramePr>
        <p:xfrm>
          <a:off x="6511875" y="1556792"/>
          <a:ext cx="1660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Формула" r:id="rId21" imgW="1130040" imgH="253800" progId="Equation.3">
                  <p:embed/>
                </p:oleObj>
              </mc:Choice>
              <mc:Fallback>
                <p:oleObj name="Формула" r:id="rId21" imgW="1130040" imgH="2538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875" y="1556792"/>
                        <a:ext cx="1660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492397"/>
              </p:ext>
            </p:extLst>
          </p:nvPr>
        </p:nvGraphicFramePr>
        <p:xfrm>
          <a:off x="6511875" y="2204864"/>
          <a:ext cx="1660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Формула" r:id="rId23" imgW="1130040" imgH="253800" progId="Equation.3">
                  <p:embed/>
                </p:oleObj>
              </mc:Choice>
              <mc:Fallback>
                <p:oleObj name="Формула" r:id="rId23" imgW="1130040" imgH="2538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875" y="2204864"/>
                        <a:ext cx="1660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17797"/>
              </p:ext>
            </p:extLst>
          </p:nvPr>
        </p:nvGraphicFramePr>
        <p:xfrm>
          <a:off x="6511875" y="2852936"/>
          <a:ext cx="9699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Формула" r:id="rId25" imgW="660113" imgH="253890" progId="Equation.3">
                  <p:embed/>
                </p:oleObj>
              </mc:Choice>
              <mc:Fallback>
                <p:oleObj name="Формула" r:id="rId25" imgW="660113" imgH="25389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875" y="2852936"/>
                        <a:ext cx="9699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971601" y="4149080"/>
            <a:ext cx="7128791" cy="648072"/>
            <a:chOff x="971601" y="4117763"/>
            <a:chExt cx="6552727" cy="648072"/>
          </a:xfrm>
        </p:grpSpPr>
        <p:sp>
          <p:nvSpPr>
            <p:cNvPr id="22" name="TextBox 21"/>
            <p:cNvSpPr txBox="1"/>
            <p:nvPr/>
          </p:nvSpPr>
          <p:spPr>
            <a:xfrm>
              <a:off x="1691680" y="4119504"/>
              <a:ext cx="5832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 данном случае </a:t>
              </a:r>
              <a:r>
                <a:rPr lang="ru-RU" i="1" dirty="0" smtClean="0"/>
                <a:t>смешанная</a:t>
              </a:r>
              <a:r>
                <a:rPr lang="ru-RU" dirty="0" smtClean="0"/>
                <a:t> модель подразумевает </a:t>
              </a:r>
              <a:r>
                <a:rPr lang="ru-RU" i="1" dirty="0" smtClean="0"/>
                <a:t>случайность</a:t>
              </a:r>
              <a:r>
                <a:rPr lang="ru-RU" dirty="0" smtClean="0"/>
                <a:t> фактора </a:t>
              </a:r>
              <a:r>
                <a:rPr lang="en-US" dirty="0" smtClean="0"/>
                <a:t>A </a:t>
              </a:r>
              <a:r>
                <a:rPr lang="ru-RU" dirty="0" smtClean="0"/>
                <a:t>и </a:t>
              </a:r>
              <a:r>
                <a:rPr lang="ru-RU" i="1" dirty="0" smtClean="0"/>
                <a:t>фиксированность</a:t>
              </a:r>
              <a:r>
                <a:rPr lang="ru-RU" dirty="0" smtClean="0"/>
                <a:t> фактора </a:t>
              </a:r>
              <a:r>
                <a:rPr lang="en-US" dirty="0" smtClean="0"/>
                <a:t>B</a:t>
              </a:r>
              <a:endParaRPr lang="ru-RU" dirty="0"/>
            </a:p>
          </p:txBody>
        </p:sp>
        <p:pic>
          <p:nvPicPr>
            <p:cNvPr id="2117" name="Рисунок 69" descr="C:\Documents and Settings\Hebbi\Local Settings\Temporary Internet Files\Content.IE5\1JTTRZDQ\MC900434750[1]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4117763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08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</a:t>
            </a:r>
            <a:r>
              <a:rPr lang="ru-RU" dirty="0" smtClean="0"/>
              <a:t>отношение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713021"/>
              </p:ext>
            </p:extLst>
          </p:nvPr>
        </p:nvGraphicFramePr>
        <p:xfrm>
          <a:off x="755576" y="476672"/>
          <a:ext cx="7543800" cy="439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92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Многофакторные модели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случае многофакторных экспериментов построить правильное </a:t>
            </a:r>
            <a:r>
              <a:rPr lang="en-US" dirty="0" smtClean="0"/>
              <a:t>F-</a:t>
            </a:r>
            <a:r>
              <a:rPr lang="ru-RU" dirty="0" smtClean="0"/>
              <a:t>отношение в ряде случае оказывается возможным лишь для полностью </a:t>
            </a:r>
            <a:r>
              <a:rPr lang="ru-RU" i="1" dirty="0" smtClean="0"/>
              <a:t>фиксированной модели.</a:t>
            </a:r>
          </a:p>
          <a:p>
            <a:r>
              <a:rPr lang="ru-RU" dirty="0" smtClean="0"/>
              <a:t>Например, теоретически </a:t>
            </a:r>
            <a:r>
              <a:rPr lang="ru-RU" i="1" dirty="0" smtClean="0"/>
              <a:t>невозможно</a:t>
            </a:r>
            <a:r>
              <a:rPr lang="ru-RU" dirty="0" smtClean="0"/>
              <a:t> построить верное </a:t>
            </a:r>
            <a:r>
              <a:rPr lang="en-US" dirty="0" smtClean="0"/>
              <a:t>F-</a:t>
            </a:r>
            <a:r>
              <a:rPr lang="ru-RU" dirty="0" smtClean="0"/>
              <a:t>отношение для </a:t>
            </a:r>
            <a:r>
              <a:rPr lang="ru-RU" i="1" dirty="0" smtClean="0"/>
              <a:t>трехфакторной</a:t>
            </a:r>
            <a:r>
              <a:rPr lang="ru-RU" dirty="0" smtClean="0"/>
              <a:t> модели дисперсионного анализа, если </a:t>
            </a:r>
            <a:r>
              <a:rPr lang="ru-RU" i="1" dirty="0" smtClean="0"/>
              <a:t>все переменные являются случайными.</a:t>
            </a:r>
          </a:p>
          <a:p>
            <a:r>
              <a:rPr lang="ru-RU" dirty="0" smtClean="0"/>
              <a:t>В последнем случае для оценки статистических эффектов может использоваться статистика </a:t>
            </a:r>
            <a:r>
              <a:rPr lang="ru-RU" i="1" dirty="0" err="1" smtClean="0"/>
              <a:t>квази</a:t>
            </a:r>
            <a:r>
              <a:rPr lang="ru-RU" i="1" dirty="0" smtClean="0"/>
              <a:t>-</a:t>
            </a:r>
            <a:r>
              <a:rPr lang="en-US" i="1" dirty="0" smtClean="0"/>
              <a:t>F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376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Квази</a:t>
            </a:r>
            <a:r>
              <a:rPr lang="ru-RU" dirty="0" smtClean="0"/>
              <a:t>-</a:t>
            </a:r>
            <a:r>
              <a:rPr lang="en-US" dirty="0" smtClean="0"/>
              <a:t>F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045615"/>
              </p:ext>
            </p:extLst>
          </p:nvPr>
        </p:nvGraphicFramePr>
        <p:xfrm>
          <a:off x="1619672" y="692696"/>
          <a:ext cx="5916900" cy="1584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Формула" r:id="rId3" imgW="1612800" imgH="431640" progId="Equation.3">
                  <p:embed/>
                </p:oleObj>
              </mc:Choice>
              <mc:Fallback>
                <p:oleObj name="Формула" r:id="rId3" imgW="16128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692696"/>
                        <a:ext cx="5916900" cy="1584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403648" y="2996952"/>
            <a:ext cx="6555495" cy="720080"/>
            <a:chOff x="1688913" y="2852936"/>
            <a:chExt cx="6555495" cy="720080"/>
          </a:xfrm>
        </p:grpSpPr>
        <p:sp>
          <p:nvSpPr>
            <p:cNvPr id="5" name="TextBox 4"/>
            <p:cNvSpPr txBox="1"/>
            <p:nvPr/>
          </p:nvSpPr>
          <p:spPr>
            <a:xfrm>
              <a:off x="2411760" y="2865130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Число степеней свободы для данной статистики может быть определено по специальным формулам</a:t>
              </a:r>
              <a:endParaRPr lang="ru-RU" dirty="0"/>
            </a:p>
          </p:txBody>
        </p:sp>
        <p:pic>
          <p:nvPicPr>
            <p:cNvPr id="3076" name="Рисунок 4" descr="C:\Documents and Settings\Hebbi\Local Settings\Temporary Internet Files\Content.IE5\1JTTRZDQ\MC90043475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913" y="2852936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9917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www.ebbinghaus.ru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56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Факторный экспериментальный план…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5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Факторный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Факторными</a:t>
            </a:r>
            <a:r>
              <a:rPr lang="ru-RU" dirty="0" smtClean="0"/>
              <a:t> называют планы, в которых исследуется влияние </a:t>
            </a:r>
            <a:r>
              <a:rPr lang="ru-RU" i="1" dirty="0" smtClean="0"/>
              <a:t>двух и более </a:t>
            </a:r>
            <a:r>
              <a:rPr lang="ru-RU" dirty="0" smtClean="0"/>
              <a:t>независимых переменных на </a:t>
            </a:r>
            <a:r>
              <a:rPr lang="ru-RU" i="1" dirty="0" smtClean="0"/>
              <a:t>одну</a:t>
            </a:r>
            <a:r>
              <a:rPr lang="ru-RU" dirty="0" smtClean="0"/>
              <a:t> зависимую переменную.</a:t>
            </a:r>
          </a:p>
          <a:p>
            <a:r>
              <a:rPr lang="ru-RU" dirty="0" smtClean="0"/>
              <a:t>Число экспериментальных условий, исследуемых в полных факторных планах, равно произведению всех уровней всех независимых переменных</a:t>
            </a:r>
          </a:p>
          <a:p>
            <a:r>
              <a:rPr lang="ru-RU" dirty="0" smtClean="0"/>
              <a:t>Факторные планы могут быть </a:t>
            </a:r>
            <a:r>
              <a:rPr lang="ru-RU" i="1" dirty="0" smtClean="0"/>
              <a:t>межгрупповыми</a:t>
            </a:r>
            <a:r>
              <a:rPr lang="ru-RU" dirty="0" smtClean="0"/>
              <a:t>, </a:t>
            </a:r>
            <a:r>
              <a:rPr lang="ru-RU" i="1" dirty="0" smtClean="0"/>
              <a:t>внутригрупповыми</a:t>
            </a:r>
            <a:r>
              <a:rPr lang="ru-RU" dirty="0" smtClean="0"/>
              <a:t> и </a:t>
            </a:r>
            <a:r>
              <a:rPr lang="ru-RU" i="1" dirty="0" smtClean="0"/>
              <a:t>смешанными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данной теме мы рассмотрим лишь внутригрупповой план.</a:t>
            </a:r>
          </a:p>
        </p:txBody>
      </p:sp>
    </p:spTree>
    <p:extLst>
      <p:ext uri="{BB962C8B-B14F-4D97-AF65-F5344CB8AC3E}">
        <p14:creationId xmlns:p14="http://schemas.microsoft.com/office/powerpoint/2010/main" val="329663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Межгрупповой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 межгрупповом плане каждому испытуемому предъявляется единственное сочетание уровней всех переменных</a:t>
            </a:r>
          </a:p>
          <a:p>
            <a:r>
              <a:rPr lang="ru-RU" dirty="0" smtClean="0"/>
              <a:t>Таким образом, в межгрупповых факторных планах число групп испытуемых, необходимых для эксперимента, равно произведению числа всех уровней всех независимых переменных (факторов).</a:t>
            </a:r>
          </a:p>
          <a:p>
            <a:r>
              <a:rPr lang="ru-RU" dirty="0" smtClean="0"/>
              <a:t>Например, если используется двухфакторный план 2х2, то для проведения эксперимента потребуется 4 группы испытуемых, каждая из которых будет иметь дело лишь с одним сочетанием факторов.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35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Пример: межгрупповой план 2х2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011428"/>
              </p:ext>
            </p:extLst>
          </p:nvPr>
        </p:nvGraphicFramePr>
        <p:xfrm>
          <a:off x="755576" y="1340768"/>
          <a:ext cx="7543800" cy="208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7626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Уровни</a:t>
                      </a:r>
                      <a:r>
                        <a:rPr lang="ru-RU" baseline="0" dirty="0" smtClean="0"/>
                        <a:t> факторов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r>
                        <a:rPr lang="ru-RU" baseline="-25000" dirty="0" smtClean="0"/>
                        <a:t>1</a:t>
                      </a:r>
                      <a:endParaRPr lang="ru-RU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r>
                        <a:rPr lang="ru-RU" sz="18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Среднее</a:t>
                      </a:r>
                      <a:endParaRPr lang="ru-RU" dirty="0"/>
                    </a:p>
                  </a:txBody>
                  <a:tcPr anchor="ctr"/>
                </a:tc>
              </a:tr>
              <a:tr h="4418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baseline="-25000" dirty="0" smtClean="0"/>
                        <a:t>11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18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18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Среднее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35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Пример: межгрупповой план </a:t>
            </a:r>
            <a:r>
              <a:rPr lang="en-US" dirty="0" smtClean="0"/>
              <a:t>p</a:t>
            </a:r>
            <a:r>
              <a:rPr lang="ru-RU" dirty="0" smtClean="0"/>
              <a:t>х</a:t>
            </a:r>
            <a:r>
              <a:rPr lang="en-US" dirty="0" smtClean="0"/>
              <a:t>q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230095"/>
              </p:ext>
            </p:extLst>
          </p:nvPr>
        </p:nvGraphicFramePr>
        <p:xfrm>
          <a:off x="755576" y="692696"/>
          <a:ext cx="7543802" cy="3413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1008112"/>
                <a:gridCol w="936104"/>
                <a:gridCol w="1296144"/>
                <a:gridCol w="923934"/>
                <a:gridCol w="1077686"/>
                <a:gridCol w="1077686"/>
              </a:tblGrid>
              <a:tr h="7626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Уровни</a:t>
                      </a:r>
                      <a:r>
                        <a:rPr lang="ru-RU" baseline="0" dirty="0" smtClean="0"/>
                        <a:t> факторов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r>
                        <a:rPr lang="ru-RU" baseline="-25000" dirty="0" smtClean="0"/>
                        <a:t>1</a:t>
                      </a:r>
                      <a:endParaRPr lang="ru-RU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 smtClean="0"/>
                        <a:t>…</a:t>
                      </a:r>
                      <a:endParaRPr lang="ru-RU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8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ru-RU" sz="1800" b="1" kern="1200" baseline="-25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Среднее</a:t>
                      </a:r>
                      <a:endParaRPr lang="ru-RU" dirty="0"/>
                    </a:p>
                  </a:txBody>
                  <a:tcPr anchor="ctr"/>
                </a:tc>
              </a:tr>
              <a:tr h="4418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baseline="-25000" dirty="0" smtClean="0"/>
                        <a:t>11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 smtClean="0"/>
                        <a:t>…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185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185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</a:t>
                      </a:r>
                      <a:r>
                        <a:rPr lang="en-US" sz="18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lang="ru-RU" sz="18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1j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</a:t>
                      </a:r>
                      <a:r>
                        <a:rPr lang="en-US" sz="1800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pj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AB</a:t>
                      </a:r>
                      <a:r>
                        <a:rPr lang="en-US" sz="1800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.j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1858">
                <a:tc>
                  <a:txBody>
                    <a:bodyPr/>
                    <a:lstStyle/>
                    <a:p>
                      <a:pPr algn="ctr"/>
                      <a:endParaRPr lang="ru-RU" sz="18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1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sz="18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endParaRPr lang="ru-RU" sz="1800" b="1" kern="1200" baseline="-25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1q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</a:t>
                      </a:r>
                      <a:r>
                        <a:rPr lang="en-US" sz="1800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iq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</a:t>
                      </a:r>
                      <a:r>
                        <a:rPr lang="en-US" sz="1800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pq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</a:t>
                      </a:r>
                      <a:r>
                        <a:rPr lang="en-US" sz="1800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.q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18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Среднее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AB</a:t>
                      </a:r>
                      <a:r>
                        <a:rPr lang="en-US" sz="1800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p.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</a:t>
                      </a:r>
                      <a:endParaRPr lang="ru-RU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6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Двухфакторный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Двухфакторный план позволяет исследовать </a:t>
            </a:r>
            <a:r>
              <a:rPr lang="ru-RU" i="1" dirty="0" smtClean="0"/>
              <a:t>три</a:t>
            </a:r>
            <a:r>
              <a:rPr lang="ru-RU" dirty="0" smtClean="0"/>
              <a:t> эффекта: два </a:t>
            </a:r>
            <a:r>
              <a:rPr lang="ru-RU" i="1" dirty="0" smtClean="0"/>
              <a:t>основных</a:t>
            </a:r>
            <a:r>
              <a:rPr lang="ru-RU" dirty="0" smtClean="0"/>
              <a:t> эффекта факторов</a:t>
            </a:r>
            <a:r>
              <a:rPr lang="en-US" dirty="0" smtClean="0"/>
              <a:t> </a:t>
            </a:r>
            <a:r>
              <a:rPr lang="ru-RU" dirty="0" smtClean="0"/>
              <a:t>и их </a:t>
            </a:r>
            <a:r>
              <a:rPr lang="ru-RU" i="1" dirty="0" smtClean="0"/>
              <a:t>взаимодействие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Кроме того, в двухфакторном межгрупповом плане присутствует эффект </a:t>
            </a:r>
            <a:r>
              <a:rPr lang="ru-RU" i="1" dirty="0" smtClean="0"/>
              <a:t>статистической (экспериментальной) ошибки</a:t>
            </a:r>
            <a:r>
              <a:rPr lang="ru-RU" dirty="0" smtClean="0"/>
              <a:t>, которы</a:t>
            </a:r>
            <a:r>
              <a:rPr lang="ru-RU" dirty="0"/>
              <a:t>й</a:t>
            </a:r>
            <a:r>
              <a:rPr lang="ru-RU" dirty="0" smtClean="0"/>
              <a:t> определяет внутригрупповые различия между испытуемыми.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99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эффекты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1711980"/>
                  </p:ext>
                </p:extLst>
              </p:nvPr>
            </p:nvGraphicFramePr>
            <p:xfrm>
              <a:off x="755576" y="1628800"/>
              <a:ext cx="7543800" cy="18323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7712"/>
                    <a:gridCol w="3811488"/>
                    <a:gridCol w="2514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Факторы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Эффект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Дисперсия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AB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i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.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AB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..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ru-RU" i="1" dirty="0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sub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ru-RU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ru-RU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AB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i</m:t>
                                                    </m:r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.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AB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..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num>
                                  <m:den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p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AB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j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AB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..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ru-RU" i="1" dirty="0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j</m:t>
                                        </m:r>
                                      </m:sub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ru-RU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AB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.</m:t>
                                                    </m:r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j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AB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  <m:t>..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num>
                                  <m:den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q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1711980"/>
                  </p:ext>
                </p:extLst>
              </p:nvPr>
            </p:nvGraphicFramePr>
            <p:xfrm>
              <a:off x="755576" y="1628800"/>
              <a:ext cx="7543800" cy="18323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7712"/>
                    <a:gridCol w="3811488"/>
                    <a:gridCol w="2514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Факторы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Эффект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Дисперсия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6880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2000" t="-58407" r="-66080" b="-112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243" t="-58407" r="-243" b="-112389"/>
                          </a:stretch>
                        </a:blipFill>
                      </a:tcPr>
                    </a:tc>
                  </a:tr>
                  <a:tr h="7734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2000" t="-140945" r="-660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243" t="-140945" r="-2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431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303030" mc:Ignorable=""/>
      </a:dk2>
      <a:lt2>
        <a:srgbClr xmlns:mc="http://schemas.openxmlformats.org/markup-compatibility/2006" xmlns:a14="http://schemas.microsoft.com/office/drawing/2010/main" val="DEDEE0" mc:Ignorable=""/>
      </a:lt2>
      <a:accent1>
        <a:srgbClr xmlns:mc="http://schemas.openxmlformats.org/markup-compatibility/2006" xmlns:a14="http://schemas.microsoft.com/office/drawing/2010/main" val="AD0101" mc:Ignorable=""/>
      </a:accent1>
      <a:accent2>
        <a:srgbClr xmlns:mc="http://schemas.openxmlformats.org/markup-compatibility/2006" xmlns:a14="http://schemas.microsoft.com/office/drawing/2010/main" val="726056" mc:Ignorable=""/>
      </a:accent2>
      <a:accent3>
        <a:srgbClr xmlns:mc="http://schemas.openxmlformats.org/markup-compatibility/2006" xmlns:a14="http://schemas.microsoft.com/office/drawing/2010/main" val="AC956E" mc:Ignorable=""/>
      </a:accent3>
      <a:accent4>
        <a:srgbClr xmlns:mc="http://schemas.openxmlformats.org/markup-compatibility/2006" xmlns:a14="http://schemas.microsoft.com/office/drawing/2010/main" val="808DA9" mc:Ignorable=""/>
      </a:accent4>
      <a:accent5>
        <a:srgbClr xmlns:mc="http://schemas.openxmlformats.org/markup-compatibility/2006" xmlns:a14="http://schemas.microsoft.com/office/drawing/2010/main" val="424E5B" mc:Ignorable=""/>
      </a:accent5>
      <a:accent6>
        <a:srgbClr xmlns:mc="http://schemas.openxmlformats.org/markup-compatibility/2006" xmlns:a14="http://schemas.microsoft.com/office/drawing/2010/main" val="730E00" mc:Ignorable=""/>
      </a:accent6>
      <a:hlink>
        <a:srgbClr xmlns:mc="http://schemas.openxmlformats.org/markup-compatibility/2006" xmlns:a14="http://schemas.microsoft.com/office/drawing/2010/main" val="D26900" mc:Ignorable=""/>
      </a:hlink>
      <a:folHlink>
        <a:srgbClr xmlns:mc="http://schemas.openxmlformats.org/markup-compatibility/2006" xmlns:a14="http://schemas.microsoft.com/office/drawing/2010/main" val="D89243" mc:Ignorable=""/>
      </a:folHlink>
    </a:clrScheme>
    <a:fontScheme name="NewsPrint">
      <a:majorFont>
        <a:latin typeface="Impact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ContentTypeId xmlns="http://schemas.microsoft.com/sharepoint/v3">0x00C1F99709F1F5604BAB97FA4FA76879CB</ContentTypeId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C1F99709F1F5604BAB97FA4FA76879CB" ma:contentTypeVersion="" ma:contentTypeDescription="" ma:contentTypeScope="" ma:versionID="ac6794ce2becb6ecc2df8e9e57b214b8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E2280A3-6682-44D5-AC1E-1FDF0F3AC9FD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19F545A-9466-49F7-88AE-83B28855F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297</TotalTime>
  <Words>1026</Words>
  <Application>Microsoft Office PowerPoint</Application>
  <PresentationFormat>Экран (4:3)</PresentationFormat>
  <Paragraphs>184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NewsPrint</vt:lpstr>
      <vt:lpstr>Формула</vt:lpstr>
      <vt:lpstr>Статистическое моделирование факторных планов</vt:lpstr>
      <vt:lpstr>Вопросы для обсуждения</vt:lpstr>
      <vt:lpstr>Вопрос №1</vt:lpstr>
      <vt:lpstr>Факторный план</vt:lpstr>
      <vt:lpstr>Межгрупповой план</vt:lpstr>
      <vt:lpstr>Пример: межгрупповой план 2х2</vt:lpstr>
      <vt:lpstr>Пример: межгрупповой план pхq</vt:lpstr>
      <vt:lpstr>Двухфакторный план</vt:lpstr>
      <vt:lpstr>Основные эффекты</vt:lpstr>
      <vt:lpstr>Взаимодействие</vt:lpstr>
      <vt:lpstr>Экспериментальная ошибка</vt:lpstr>
      <vt:lpstr>Вопрос №2</vt:lpstr>
      <vt:lpstr>Анализ дисперсии</vt:lpstr>
      <vt:lpstr>Средние квадраты: основные эффекты</vt:lpstr>
      <vt:lpstr>Средние квадраты: взаимодействие</vt:lpstr>
      <vt:lpstr>Средний квадрат: внутри групп</vt:lpstr>
      <vt:lpstr>Построение F-отношения</vt:lpstr>
      <vt:lpstr>Модели ANOVA для двух факторов</vt:lpstr>
      <vt:lpstr>Вопрос №3</vt:lpstr>
      <vt:lpstr>Структурная модель</vt:lpstr>
      <vt:lpstr>Соглашение</vt:lpstr>
      <vt:lpstr>Ожидаемые эффекты</vt:lpstr>
      <vt:lpstr>Факторы</vt:lpstr>
      <vt:lpstr>Отсюда…</vt:lpstr>
      <vt:lpstr>F-отношение</vt:lpstr>
      <vt:lpstr>Многофакторные модели</vt:lpstr>
      <vt:lpstr>Квази-F</vt:lpstr>
      <vt:lpstr>www.ebbinghaus.ru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Статистическое моделирование факторных планов</dc:title>
  <dc:creator>Игорь Высоков</dc:creator>
  <cp:lastModifiedBy>Игорь Высоков</cp:lastModifiedBy>
  <cp:revision>39</cp:revision>
  <dcterms:created xsi:type="dcterms:W3CDTF">2010-09-21T11:36:12Z</dcterms:created>
  <dcterms:modified xsi:type="dcterms:W3CDTF">2010-09-27T04:27:33Z</dcterms:modified>
</cp:coreProperties>
</file>