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customXml/itemProps1.xml" ContentType="application/vnd.openxmlformats-officedocument.customXmlProperties+xml"/>
  <Default Extension="wmf" ContentType="image/x-wmf"/>
  <Default Extension="rels" ContentType="application/vnd.openxmlformats-package.relationship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Default Extension="jpeg" ContentType="image/jpeg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Default Extension="vml" ContentType="application/vnd.openxmlformats-officedocument.vmlDrawing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65" r:id="rId6"/>
    <p:sldId id="266" r:id="rId7"/>
    <p:sldId id="267" r:id="rId8"/>
    <p:sldId id="268" r:id="rId9"/>
    <p:sldId id="263" r:id="rId10"/>
    <p:sldId id="262" r:id="rId11"/>
    <p:sldId id="269" r:id="rId12"/>
    <p:sldId id="259" r:id="rId13"/>
    <p:sldId id="270" r:id="rId14"/>
    <p:sldId id="271" r:id="rId15"/>
    <p:sldId id="272" r:id="rId16"/>
    <p:sldId id="273" r:id="rId17"/>
    <p:sldId id="274" r:id="rId18"/>
    <p:sldId id="260" r:id="rId19"/>
    <p:sldId id="275" r:id="rId20"/>
    <p:sldId id="276" r:id="rId21"/>
    <p:sldId id="277" r:id="rId22"/>
    <p:sldId id="278" r:id="rId23"/>
    <p:sldId id="279" r:id="rId24"/>
    <p:sldId id="261" r:id="rId25"/>
    <p:sldId id="280" r:id="rId26"/>
    <p:sldId id="281" r:id="rId27"/>
    <p:sldId id="283" r:id="rId28"/>
    <p:sldId id="282" r:id="rId29"/>
    <p:sldId id="284" r:id="rId30"/>
    <p:sldId id="285" r:id="rId3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xmlns:mc="http://schemas.openxmlformats.org/markup-compatibility/2006" xmlns:a14="http://schemas.microsoft.com/office/drawing/2010/main" val="FF0000" mc:Ignorable=""/>
    </p:penClr>
    <p:extLst>
      <p:ext uri="{EC167BDD-8182-4AB7-AECC-EB403E3ABB37}">
        <p14:laserClr xmlns:p14="http://schemas.microsoft.com/office/powerpoint/2010/main">
          <a:srgbClr xmlns:mc="http://schemas.openxmlformats.org/markup-compatibility/2006" xmlns:a14="http://schemas.microsoft.com/office/drawing/2010/main" val="FF0000" mc:Ignorable="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64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37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935C35-089F-4DBD-BDA1-D8A4C7998E80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B34E5F8C-7DFE-4E2D-A240-BF8EB646A269}">
      <dgm:prSet phldrT="[Текст]"/>
      <dgm:spPr/>
      <dgm:t>
        <a:bodyPr/>
        <a:lstStyle/>
        <a:p>
          <a:r>
            <a:rPr lang="ru-RU" dirty="0" smtClean="0"/>
            <a:t>Математическое ожидание</a:t>
          </a:r>
          <a:endParaRPr lang="ru-RU" dirty="0"/>
        </a:p>
      </dgm:t>
    </dgm:pt>
    <dgm:pt modelId="{DCD31B71-6EDE-4681-9786-3E49208C41A3}" type="parTrans" cxnId="{91CC26C6-2487-4778-B9A6-1DB7D3401A9A}">
      <dgm:prSet/>
      <dgm:spPr/>
    </dgm:pt>
    <dgm:pt modelId="{C1174DB3-42E1-497F-84D0-B51F2EE0F239}" type="sibTrans" cxnId="{91CC26C6-2487-4778-B9A6-1DB7D3401A9A}">
      <dgm:prSet/>
      <dgm:spPr/>
    </dgm:pt>
    <dgm:pt modelId="{07DAC4E6-A3B5-4184-90DE-A7C9592FC333}">
      <dgm:prSet phldrT="[Текст]"/>
      <dgm:spPr/>
      <dgm:t>
        <a:bodyPr/>
        <a:lstStyle/>
        <a:p>
          <a:r>
            <a:rPr lang="ru-RU" dirty="0" smtClean="0"/>
            <a:t>Дисперсия</a:t>
          </a:r>
          <a:endParaRPr lang="ru-RU" dirty="0"/>
        </a:p>
      </dgm:t>
    </dgm:pt>
    <dgm:pt modelId="{CF514DF4-8C2E-4B7D-A882-70112AF76016}" type="parTrans" cxnId="{9B61E8D5-9954-4C43-BB10-4F461429C8AC}">
      <dgm:prSet/>
      <dgm:spPr/>
    </dgm:pt>
    <dgm:pt modelId="{7E31ED6A-5FA8-4C12-A4C9-7EBF18C993EB}" type="sibTrans" cxnId="{9B61E8D5-9954-4C43-BB10-4F461429C8AC}">
      <dgm:prSet/>
      <dgm:spPr/>
    </dgm:pt>
    <dgm:pt modelId="{E1EAD335-FF25-4E78-9C74-B1E1C88CCCB4}">
      <dgm:prSet phldrT="[Текст]"/>
      <dgm:spPr/>
      <dgm:t>
        <a:bodyPr/>
        <a:lstStyle/>
        <a:p>
          <a:r>
            <a:rPr lang="ru-RU" dirty="0" smtClean="0"/>
            <a:t>Асимметрия</a:t>
          </a:r>
          <a:endParaRPr lang="ru-RU" dirty="0"/>
        </a:p>
      </dgm:t>
    </dgm:pt>
    <dgm:pt modelId="{3AB302B2-186D-43AF-963C-BF0056B7E50E}" type="parTrans" cxnId="{602514C4-474D-45FE-A33B-DAD3401D6CD7}">
      <dgm:prSet/>
      <dgm:spPr/>
    </dgm:pt>
    <dgm:pt modelId="{60DECE6D-C54D-4C68-AD0F-AC42C14345C7}" type="sibTrans" cxnId="{602514C4-474D-45FE-A33B-DAD3401D6CD7}">
      <dgm:prSet/>
      <dgm:spPr/>
    </dgm:pt>
    <dgm:pt modelId="{35CC79DB-A1B3-4159-B454-12DF0F7B38ED}">
      <dgm:prSet/>
      <dgm:spPr/>
      <dgm:t>
        <a:bodyPr/>
        <a:lstStyle/>
        <a:p>
          <a:r>
            <a:rPr lang="ru-RU" dirty="0" smtClean="0"/>
            <a:t>Эксцесс</a:t>
          </a:r>
          <a:endParaRPr lang="ru-RU" dirty="0"/>
        </a:p>
      </dgm:t>
    </dgm:pt>
    <dgm:pt modelId="{71A751D9-F38D-44EF-8FC3-75AE161C3635}" type="parTrans" cxnId="{B8DE7B6B-AE9C-4B9E-8C94-F7B936335575}">
      <dgm:prSet/>
      <dgm:spPr/>
    </dgm:pt>
    <dgm:pt modelId="{AB149F7E-12E9-4F0E-9AF9-7D8F91CC66C0}" type="sibTrans" cxnId="{B8DE7B6B-AE9C-4B9E-8C94-F7B936335575}">
      <dgm:prSet/>
      <dgm:spPr/>
    </dgm:pt>
    <dgm:pt modelId="{39683F34-6B16-4C69-9A83-882F19DB8503}" type="pres">
      <dgm:prSet presAssocID="{4A935C35-089F-4DBD-BDA1-D8A4C7998E80}" presName="compositeShape" presStyleCnt="0">
        <dgm:presLayoutVars>
          <dgm:dir/>
          <dgm:resizeHandles/>
        </dgm:presLayoutVars>
      </dgm:prSet>
      <dgm:spPr/>
    </dgm:pt>
    <dgm:pt modelId="{7C5CA967-822F-4221-BD94-EFCFDEE1AAF4}" type="pres">
      <dgm:prSet presAssocID="{4A935C35-089F-4DBD-BDA1-D8A4C7998E80}" presName="pyramid" presStyleLbl="node1" presStyleIdx="0" presStyleCnt="1"/>
      <dgm:spPr/>
    </dgm:pt>
    <dgm:pt modelId="{74CDFEBF-7BEA-453C-B9C2-BB16AEA51242}" type="pres">
      <dgm:prSet presAssocID="{4A935C35-089F-4DBD-BDA1-D8A4C7998E80}" presName="theList" presStyleCnt="0"/>
      <dgm:spPr/>
    </dgm:pt>
    <dgm:pt modelId="{297D69E1-2E2A-4493-8229-F25E566B52F7}" type="pres">
      <dgm:prSet presAssocID="{B34E5F8C-7DFE-4E2D-A240-BF8EB646A269}" presName="aNode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2A95BB-0942-42C1-B7A7-4D1DCE2E6C20}" type="pres">
      <dgm:prSet presAssocID="{B34E5F8C-7DFE-4E2D-A240-BF8EB646A269}" presName="aSpace" presStyleCnt="0"/>
      <dgm:spPr/>
    </dgm:pt>
    <dgm:pt modelId="{1BDAAED9-1BD6-4B06-A7DA-FF6134AC2296}" type="pres">
      <dgm:prSet presAssocID="{07DAC4E6-A3B5-4184-90DE-A7C9592FC333}" presName="aNode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44EC2F-F06C-47B4-A29B-E1A5489542AA}" type="pres">
      <dgm:prSet presAssocID="{07DAC4E6-A3B5-4184-90DE-A7C9592FC333}" presName="aSpace" presStyleCnt="0"/>
      <dgm:spPr/>
    </dgm:pt>
    <dgm:pt modelId="{D1535D86-2E52-4CE5-A5EE-458CD59EAE50}" type="pres">
      <dgm:prSet presAssocID="{E1EAD335-FF25-4E78-9C74-B1E1C88CCCB4}" presName="aNode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E158FA-3AD7-46F4-B612-AA1B8D2D7928}" type="pres">
      <dgm:prSet presAssocID="{E1EAD335-FF25-4E78-9C74-B1E1C88CCCB4}" presName="aSpace" presStyleCnt="0"/>
      <dgm:spPr/>
    </dgm:pt>
    <dgm:pt modelId="{49F02AFA-D2BB-4EE3-B264-0DB24D9BC14B}" type="pres">
      <dgm:prSet presAssocID="{35CC79DB-A1B3-4159-B454-12DF0F7B38ED}" presName="aNode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AEDCAE-F149-4734-B42D-A0D19D253E0C}" type="pres">
      <dgm:prSet presAssocID="{35CC79DB-A1B3-4159-B454-12DF0F7B38ED}" presName="aSpace" presStyleCnt="0"/>
      <dgm:spPr/>
    </dgm:pt>
  </dgm:ptLst>
  <dgm:cxnLst>
    <dgm:cxn modelId="{91CC26C6-2487-4778-B9A6-1DB7D3401A9A}" srcId="{4A935C35-089F-4DBD-BDA1-D8A4C7998E80}" destId="{B34E5F8C-7DFE-4E2D-A240-BF8EB646A269}" srcOrd="0" destOrd="0" parTransId="{DCD31B71-6EDE-4681-9786-3E49208C41A3}" sibTransId="{C1174DB3-42E1-497F-84D0-B51F2EE0F239}"/>
    <dgm:cxn modelId="{6D0B0391-FC74-4537-BEF8-A8A094069CD6}" type="presOf" srcId="{4A935C35-089F-4DBD-BDA1-D8A4C7998E80}" destId="{39683F34-6B16-4C69-9A83-882F19DB8503}" srcOrd="0" destOrd="0" presId="urn:microsoft.com/office/officeart/2005/8/layout/pyramid2"/>
    <dgm:cxn modelId="{C52CE24A-5C5D-4B4D-8A3C-40E6D7A12103}" type="presOf" srcId="{B34E5F8C-7DFE-4E2D-A240-BF8EB646A269}" destId="{297D69E1-2E2A-4493-8229-F25E566B52F7}" srcOrd="0" destOrd="0" presId="urn:microsoft.com/office/officeart/2005/8/layout/pyramid2"/>
    <dgm:cxn modelId="{63D2C810-30BD-4461-AFFD-060E516B05DD}" type="presOf" srcId="{07DAC4E6-A3B5-4184-90DE-A7C9592FC333}" destId="{1BDAAED9-1BD6-4B06-A7DA-FF6134AC2296}" srcOrd="0" destOrd="0" presId="urn:microsoft.com/office/officeart/2005/8/layout/pyramid2"/>
    <dgm:cxn modelId="{602514C4-474D-45FE-A33B-DAD3401D6CD7}" srcId="{4A935C35-089F-4DBD-BDA1-D8A4C7998E80}" destId="{E1EAD335-FF25-4E78-9C74-B1E1C88CCCB4}" srcOrd="2" destOrd="0" parTransId="{3AB302B2-186D-43AF-963C-BF0056B7E50E}" sibTransId="{60DECE6D-C54D-4C68-AD0F-AC42C14345C7}"/>
    <dgm:cxn modelId="{FD6AFE82-AE82-4DB2-ABB8-85CFF186D04B}" type="presOf" srcId="{35CC79DB-A1B3-4159-B454-12DF0F7B38ED}" destId="{49F02AFA-D2BB-4EE3-B264-0DB24D9BC14B}" srcOrd="0" destOrd="0" presId="urn:microsoft.com/office/officeart/2005/8/layout/pyramid2"/>
    <dgm:cxn modelId="{B8DE7B6B-AE9C-4B9E-8C94-F7B936335575}" srcId="{4A935C35-089F-4DBD-BDA1-D8A4C7998E80}" destId="{35CC79DB-A1B3-4159-B454-12DF0F7B38ED}" srcOrd="3" destOrd="0" parTransId="{71A751D9-F38D-44EF-8FC3-75AE161C3635}" sibTransId="{AB149F7E-12E9-4F0E-9AF9-7D8F91CC66C0}"/>
    <dgm:cxn modelId="{3D5B0316-4B3D-4787-8C56-B1F183A23FFD}" type="presOf" srcId="{E1EAD335-FF25-4E78-9C74-B1E1C88CCCB4}" destId="{D1535D86-2E52-4CE5-A5EE-458CD59EAE50}" srcOrd="0" destOrd="0" presId="urn:microsoft.com/office/officeart/2005/8/layout/pyramid2"/>
    <dgm:cxn modelId="{9B61E8D5-9954-4C43-BB10-4F461429C8AC}" srcId="{4A935C35-089F-4DBD-BDA1-D8A4C7998E80}" destId="{07DAC4E6-A3B5-4184-90DE-A7C9592FC333}" srcOrd="1" destOrd="0" parTransId="{CF514DF4-8C2E-4B7D-A882-70112AF76016}" sibTransId="{7E31ED6A-5FA8-4C12-A4C9-7EBF18C993EB}"/>
    <dgm:cxn modelId="{09380D3E-38FC-4D41-9573-AC72EB360C19}" type="presParOf" srcId="{39683F34-6B16-4C69-9A83-882F19DB8503}" destId="{7C5CA967-822F-4221-BD94-EFCFDEE1AAF4}" srcOrd="0" destOrd="0" presId="urn:microsoft.com/office/officeart/2005/8/layout/pyramid2"/>
    <dgm:cxn modelId="{0E15A16F-E2A5-4044-9DFB-9B834E89D737}" type="presParOf" srcId="{39683F34-6B16-4C69-9A83-882F19DB8503}" destId="{74CDFEBF-7BEA-453C-B9C2-BB16AEA51242}" srcOrd="1" destOrd="0" presId="urn:microsoft.com/office/officeart/2005/8/layout/pyramid2"/>
    <dgm:cxn modelId="{C91B4340-8B7E-4CDD-B9F9-96EFE1A89E1B}" type="presParOf" srcId="{74CDFEBF-7BEA-453C-B9C2-BB16AEA51242}" destId="{297D69E1-2E2A-4493-8229-F25E566B52F7}" srcOrd="0" destOrd="0" presId="urn:microsoft.com/office/officeart/2005/8/layout/pyramid2"/>
    <dgm:cxn modelId="{1A8A06E4-7D15-45BE-BCDC-2CBE8C542D88}" type="presParOf" srcId="{74CDFEBF-7BEA-453C-B9C2-BB16AEA51242}" destId="{6E2A95BB-0942-42C1-B7A7-4D1DCE2E6C20}" srcOrd="1" destOrd="0" presId="urn:microsoft.com/office/officeart/2005/8/layout/pyramid2"/>
    <dgm:cxn modelId="{E26FB486-A485-47DD-BA51-551E4D0AFF6F}" type="presParOf" srcId="{74CDFEBF-7BEA-453C-B9C2-BB16AEA51242}" destId="{1BDAAED9-1BD6-4B06-A7DA-FF6134AC2296}" srcOrd="2" destOrd="0" presId="urn:microsoft.com/office/officeart/2005/8/layout/pyramid2"/>
    <dgm:cxn modelId="{EB017BF9-0AB2-4471-89FB-A45DD29D00F1}" type="presParOf" srcId="{74CDFEBF-7BEA-453C-B9C2-BB16AEA51242}" destId="{4044EC2F-F06C-47B4-A29B-E1A5489542AA}" srcOrd="3" destOrd="0" presId="urn:microsoft.com/office/officeart/2005/8/layout/pyramid2"/>
    <dgm:cxn modelId="{7169F0C3-CD97-42FD-A082-187D2DBBB702}" type="presParOf" srcId="{74CDFEBF-7BEA-453C-B9C2-BB16AEA51242}" destId="{D1535D86-2E52-4CE5-A5EE-458CD59EAE50}" srcOrd="4" destOrd="0" presId="urn:microsoft.com/office/officeart/2005/8/layout/pyramid2"/>
    <dgm:cxn modelId="{6EA93902-741C-48FB-B27F-F6395B3C121B}" type="presParOf" srcId="{74CDFEBF-7BEA-453C-B9C2-BB16AEA51242}" destId="{BEE158FA-3AD7-46F4-B612-AA1B8D2D7928}" srcOrd="5" destOrd="0" presId="urn:microsoft.com/office/officeart/2005/8/layout/pyramid2"/>
    <dgm:cxn modelId="{B5F9FBF1-05B5-41DE-A396-7638DB0A6008}" type="presParOf" srcId="{74CDFEBF-7BEA-453C-B9C2-BB16AEA51242}" destId="{49F02AFA-D2BB-4EE3-B264-0DB24D9BC14B}" srcOrd="6" destOrd="0" presId="urn:microsoft.com/office/officeart/2005/8/layout/pyramid2"/>
    <dgm:cxn modelId="{DD0D77A8-BCB9-429C-94FC-91655B8F8163}" type="presParOf" srcId="{74CDFEBF-7BEA-453C-B9C2-BB16AEA51242}" destId="{92AEDCAE-F149-4734-B42D-A0D19D253E0C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8395433-9930-4E41-B027-FDD757032311}" type="doc">
      <dgm:prSet loTypeId="urn:microsoft.com/office/officeart/2008/layout/Vertical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82DD586-E4EF-472A-AD67-2E79AFB40CD0}">
      <dgm:prSet phldrT="[Текст]"/>
      <dgm:spPr/>
      <dgm:t>
        <a:bodyPr/>
        <a:lstStyle/>
        <a:p>
          <a:r>
            <a:rPr lang="ru-RU" dirty="0" smtClean="0"/>
            <a:t>Среднее арифметическое</a:t>
          </a:r>
          <a:endParaRPr lang="ru-RU" dirty="0"/>
        </a:p>
      </dgm:t>
    </dgm:pt>
    <dgm:pt modelId="{6B6C8135-8371-4EE9-9C37-CFBE7C78B42B}" type="parTrans" cxnId="{1962FD6A-6955-4229-B9DF-29DC90C3BBBF}">
      <dgm:prSet/>
      <dgm:spPr/>
      <dgm:t>
        <a:bodyPr/>
        <a:lstStyle/>
        <a:p>
          <a:endParaRPr lang="ru-RU"/>
        </a:p>
      </dgm:t>
    </dgm:pt>
    <dgm:pt modelId="{E69C9668-35A1-4A6A-851E-FECB68DBF4CD}" type="sibTrans" cxnId="{1962FD6A-6955-4229-B9DF-29DC90C3BBBF}">
      <dgm:prSet/>
      <dgm:spPr/>
      <dgm:t>
        <a:bodyPr/>
        <a:lstStyle/>
        <a:p>
          <a:endParaRPr lang="ru-RU"/>
        </a:p>
      </dgm:t>
    </dgm:pt>
    <dgm:pt modelId="{3D75B65A-4F3F-4435-8419-208ADFEDC1F2}">
      <dgm:prSet phldrT="[Текст]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9AF6D9EE-A7E0-443B-8FFF-5A6E04A0C32E}" type="parTrans" cxnId="{765A4284-9A36-45E7-B977-CB367F057135}">
      <dgm:prSet/>
      <dgm:spPr/>
      <dgm:t>
        <a:bodyPr/>
        <a:lstStyle/>
        <a:p>
          <a:endParaRPr lang="ru-RU"/>
        </a:p>
      </dgm:t>
    </dgm:pt>
    <dgm:pt modelId="{FDAAF374-C196-4360-85F3-B476DD900C16}" type="sibTrans" cxnId="{765A4284-9A36-45E7-B977-CB367F057135}">
      <dgm:prSet/>
      <dgm:spPr/>
      <dgm:t>
        <a:bodyPr/>
        <a:lstStyle/>
        <a:p>
          <a:endParaRPr lang="ru-RU"/>
        </a:p>
      </dgm:t>
    </dgm:pt>
    <dgm:pt modelId="{8E318A81-CCCF-4B1A-9E8C-D518172325A8}">
      <dgm:prSet phldrT="[Текст]"/>
      <dgm:spPr/>
      <dgm:t>
        <a:bodyPr/>
        <a:lstStyle/>
        <a:p>
          <a:r>
            <a:rPr lang="ru-RU" dirty="0" smtClean="0"/>
            <a:t>Мода</a:t>
          </a:r>
          <a:endParaRPr lang="ru-RU" dirty="0"/>
        </a:p>
      </dgm:t>
    </dgm:pt>
    <dgm:pt modelId="{CBD10274-2D23-4652-AB8A-EC0C8E7E9A3B}" type="parTrans" cxnId="{FB558218-8E4E-4C15-88B3-223A37EACD6B}">
      <dgm:prSet/>
      <dgm:spPr/>
      <dgm:t>
        <a:bodyPr/>
        <a:lstStyle/>
        <a:p>
          <a:endParaRPr lang="ru-RU"/>
        </a:p>
      </dgm:t>
    </dgm:pt>
    <dgm:pt modelId="{2AB9B162-F1CD-4C5A-B62C-75012EC5C8CF}" type="sibTrans" cxnId="{FB558218-8E4E-4C15-88B3-223A37EACD6B}">
      <dgm:prSet/>
      <dgm:spPr/>
      <dgm:t>
        <a:bodyPr/>
        <a:lstStyle/>
        <a:p>
          <a:endParaRPr lang="ru-RU"/>
        </a:p>
      </dgm:t>
    </dgm:pt>
    <dgm:pt modelId="{1F5BF80C-2416-45C2-8B49-B6F3C13C2590}">
      <dgm:prSet phldrT="[Текст]"/>
      <dgm:spPr/>
      <dgm:t>
        <a:bodyPr/>
        <a:lstStyle/>
        <a:p>
          <a:r>
            <a:rPr lang="ru-RU" dirty="0" smtClean="0"/>
            <a:t>Наиболее часто встречающееся значение в выборке</a:t>
          </a:r>
          <a:endParaRPr lang="ru-RU" dirty="0"/>
        </a:p>
      </dgm:t>
    </dgm:pt>
    <dgm:pt modelId="{DEFA7B62-C208-4E34-9813-E9CD97A78C8C}" type="parTrans" cxnId="{5F7C4AE2-A6AF-484E-A4F3-4E75D7E871A6}">
      <dgm:prSet/>
      <dgm:spPr/>
      <dgm:t>
        <a:bodyPr/>
        <a:lstStyle/>
        <a:p>
          <a:endParaRPr lang="ru-RU"/>
        </a:p>
      </dgm:t>
    </dgm:pt>
    <dgm:pt modelId="{8DE561CE-9E22-45A8-942E-5FE58FCBFF5D}" type="sibTrans" cxnId="{5F7C4AE2-A6AF-484E-A4F3-4E75D7E871A6}">
      <dgm:prSet/>
      <dgm:spPr/>
      <dgm:t>
        <a:bodyPr/>
        <a:lstStyle/>
        <a:p>
          <a:endParaRPr lang="ru-RU"/>
        </a:p>
      </dgm:t>
    </dgm:pt>
    <dgm:pt modelId="{2444DFBC-E1DB-4EB5-AAE0-72BC8AAFBF99}">
      <dgm:prSet phldrT="[Текст]"/>
      <dgm:spPr/>
      <dgm:t>
        <a:bodyPr/>
        <a:lstStyle/>
        <a:p>
          <a:r>
            <a:rPr lang="ru-RU" dirty="0" smtClean="0"/>
            <a:t>Медиана</a:t>
          </a:r>
          <a:endParaRPr lang="ru-RU" dirty="0"/>
        </a:p>
      </dgm:t>
    </dgm:pt>
    <dgm:pt modelId="{F25F51EB-E55D-47B0-9B23-A6B6B621DE02}" type="parTrans" cxnId="{5C10D6B2-5D8D-4C8C-816B-530B15C9D34A}">
      <dgm:prSet/>
      <dgm:spPr/>
      <dgm:t>
        <a:bodyPr/>
        <a:lstStyle/>
        <a:p>
          <a:endParaRPr lang="ru-RU"/>
        </a:p>
      </dgm:t>
    </dgm:pt>
    <dgm:pt modelId="{7E0AFF72-E6CF-47E7-88F2-D7FD356BA3B5}" type="sibTrans" cxnId="{5C10D6B2-5D8D-4C8C-816B-530B15C9D34A}">
      <dgm:prSet/>
      <dgm:spPr/>
      <dgm:t>
        <a:bodyPr/>
        <a:lstStyle/>
        <a:p>
          <a:endParaRPr lang="ru-RU"/>
        </a:p>
      </dgm:t>
    </dgm:pt>
    <dgm:pt modelId="{68F02E47-557E-4F1E-A1BC-A71F53E654F5}">
      <dgm:prSet phldrT="[Текст]"/>
      <dgm:spPr/>
      <dgm:t>
        <a:bodyPr/>
        <a:lstStyle/>
        <a:p>
          <a:r>
            <a:rPr lang="ru-RU" dirty="0" smtClean="0"/>
            <a:t>Величина соответствующая половине распределения</a:t>
          </a:r>
          <a:endParaRPr lang="ru-RU" dirty="0"/>
        </a:p>
      </dgm:t>
    </dgm:pt>
    <dgm:pt modelId="{3F55FB6E-72D1-4835-91D1-E77334813009}" type="parTrans" cxnId="{FF27EE47-240B-4967-9376-4F2CE3F96481}">
      <dgm:prSet/>
      <dgm:spPr/>
      <dgm:t>
        <a:bodyPr/>
        <a:lstStyle/>
        <a:p>
          <a:endParaRPr lang="ru-RU"/>
        </a:p>
      </dgm:t>
    </dgm:pt>
    <dgm:pt modelId="{066B262B-CC02-4974-93CF-39B3994D1599}" type="sibTrans" cxnId="{FF27EE47-240B-4967-9376-4F2CE3F96481}">
      <dgm:prSet/>
      <dgm:spPr/>
      <dgm:t>
        <a:bodyPr/>
        <a:lstStyle/>
        <a:p>
          <a:endParaRPr lang="ru-RU"/>
        </a:p>
      </dgm:t>
    </dgm:pt>
    <dgm:pt modelId="{3B43F7B8-473C-411F-AD30-D6FBC1CB8519}" type="pres">
      <dgm:prSet presAssocID="{C8395433-9930-4E41-B027-FDD757032311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ru-RU"/>
        </a:p>
      </dgm:t>
    </dgm:pt>
    <dgm:pt modelId="{17A264E0-9133-4842-9945-61CE9AF89D49}" type="pres">
      <dgm:prSet presAssocID="{C82DD586-E4EF-472A-AD67-2E79AFB40CD0}" presName="parenttextcomposite" presStyleCnt="0"/>
      <dgm:spPr/>
    </dgm:pt>
    <dgm:pt modelId="{64BE1482-8EF5-4125-BCA3-F92F14654843}" type="pres">
      <dgm:prSet presAssocID="{C82DD586-E4EF-472A-AD67-2E79AFB40CD0}" presName="parenttext" presStyleLbl="revTx" presStyleIdx="0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98507C-EF17-4D8B-B0D9-32DAA0C25470}" type="pres">
      <dgm:prSet presAssocID="{C82DD586-E4EF-472A-AD67-2E79AFB40CD0}" presName="composite" presStyleCnt="0"/>
      <dgm:spPr/>
    </dgm:pt>
    <dgm:pt modelId="{B9F6C112-478C-4742-B2E8-75DD89D11BFE}" type="pres">
      <dgm:prSet presAssocID="{C82DD586-E4EF-472A-AD67-2E79AFB40CD0}" presName="chevron1" presStyleLbl="alignNode1" presStyleIdx="0" presStyleCnt="21"/>
      <dgm:spPr/>
    </dgm:pt>
    <dgm:pt modelId="{8B210A8A-0E75-4FFB-A407-CB4D093BC553}" type="pres">
      <dgm:prSet presAssocID="{C82DD586-E4EF-472A-AD67-2E79AFB40CD0}" presName="chevron2" presStyleLbl="alignNode1" presStyleIdx="1" presStyleCnt="21"/>
      <dgm:spPr/>
    </dgm:pt>
    <dgm:pt modelId="{4A65F2E8-1EAE-415E-AFB0-08861284D68C}" type="pres">
      <dgm:prSet presAssocID="{C82DD586-E4EF-472A-AD67-2E79AFB40CD0}" presName="chevron3" presStyleLbl="alignNode1" presStyleIdx="2" presStyleCnt="21"/>
      <dgm:spPr/>
    </dgm:pt>
    <dgm:pt modelId="{38019E4E-D05F-4F91-992E-A432573F6296}" type="pres">
      <dgm:prSet presAssocID="{C82DD586-E4EF-472A-AD67-2E79AFB40CD0}" presName="chevron4" presStyleLbl="alignNode1" presStyleIdx="3" presStyleCnt="21"/>
      <dgm:spPr/>
    </dgm:pt>
    <dgm:pt modelId="{9EAD142C-830C-4A38-8B0E-1F2B4ECD22C4}" type="pres">
      <dgm:prSet presAssocID="{C82DD586-E4EF-472A-AD67-2E79AFB40CD0}" presName="chevron5" presStyleLbl="alignNode1" presStyleIdx="4" presStyleCnt="21"/>
      <dgm:spPr/>
    </dgm:pt>
    <dgm:pt modelId="{63B66CDC-A937-412C-9008-5C2F81CAC93E}" type="pres">
      <dgm:prSet presAssocID="{C82DD586-E4EF-472A-AD67-2E79AFB40CD0}" presName="chevron6" presStyleLbl="alignNode1" presStyleIdx="5" presStyleCnt="21"/>
      <dgm:spPr/>
    </dgm:pt>
    <dgm:pt modelId="{1B8933F4-8585-4010-A5B4-4D2D1B862F1E}" type="pres">
      <dgm:prSet presAssocID="{C82DD586-E4EF-472A-AD67-2E79AFB40CD0}" presName="chevron7" presStyleLbl="alignNode1" presStyleIdx="6" presStyleCnt="21"/>
      <dgm:spPr/>
    </dgm:pt>
    <dgm:pt modelId="{1F1CC35A-9820-4BA7-908D-BA26E27E9255}" type="pres">
      <dgm:prSet presAssocID="{C82DD586-E4EF-472A-AD67-2E79AFB40CD0}" presName="childtext" presStyleLbl="solidFgAcc1" presStyleIdx="0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EB3585-E739-4C0F-92FF-197D0F7703F1}" type="pres">
      <dgm:prSet presAssocID="{E69C9668-35A1-4A6A-851E-FECB68DBF4CD}" presName="sibTrans" presStyleCnt="0"/>
      <dgm:spPr/>
    </dgm:pt>
    <dgm:pt modelId="{812EB73F-4609-4CA6-A371-FA5D8A7DE43B}" type="pres">
      <dgm:prSet presAssocID="{8E318A81-CCCF-4B1A-9E8C-D518172325A8}" presName="parenttextcomposite" presStyleCnt="0"/>
      <dgm:spPr/>
    </dgm:pt>
    <dgm:pt modelId="{F95BB7E0-B1E4-45DB-B585-9186AD594BBF}" type="pres">
      <dgm:prSet presAssocID="{8E318A81-CCCF-4B1A-9E8C-D518172325A8}" presName="parenttext" presStyleLbl="revTx" presStyleIdx="1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EE45E6-BE00-4B4E-8BCF-9E872DBD0D74}" type="pres">
      <dgm:prSet presAssocID="{8E318A81-CCCF-4B1A-9E8C-D518172325A8}" presName="composite" presStyleCnt="0"/>
      <dgm:spPr/>
    </dgm:pt>
    <dgm:pt modelId="{522872CB-FF60-485C-BB0C-1564829BD5CA}" type="pres">
      <dgm:prSet presAssocID="{8E318A81-CCCF-4B1A-9E8C-D518172325A8}" presName="chevron1" presStyleLbl="alignNode1" presStyleIdx="7" presStyleCnt="21"/>
      <dgm:spPr/>
    </dgm:pt>
    <dgm:pt modelId="{4CD65C95-9E6E-41C2-A595-B7113BFDE03B}" type="pres">
      <dgm:prSet presAssocID="{8E318A81-CCCF-4B1A-9E8C-D518172325A8}" presName="chevron2" presStyleLbl="alignNode1" presStyleIdx="8" presStyleCnt="21"/>
      <dgm:spPr/>
    </dgm:pt>
    <dgm:pt modelId="{C01D3112-7F42-4A93-91D3-DFA582007FFB}" type="pres">
      <dgm:prSet presAssocID="{8E318A81-CCCF-4B1A-9E8C-D518172325A8}" presName="chevron3" presStyleLbl="alignNode1" presStyleIdx="9" presStyleCnt="21"/>
      <dgm:spPr/>
    </dgm:pt>
    <dgm:pt modelId="{50A41B09-7C77-4348-9FA1-90827E609B4C}" type="pres">
      <dgm:prSet presAssocID="{8E318A81-CCCF-4B1A-9E8C-D518172325A8}" presName="chevron4" presStyleLbl="alignNode1" presStyleIdx="10" presStyleCnt="21"/>
      <dgm:spPr/>
    </dgm:pt>
    <dgm:pt modelId="{06C9CC3D-2760-40C4-BD46-74FF3B007521}" type="pres">
      <dgm:prSet presAssocID="{8E318A81-CCCF-4B1A-9E8C-D518172325A8}" presName="chevron5" presStyleLbl="alignNode1" presStyleIdx="11" presStyleCnt="21"/>
      <dgm:spPr/>
    </dgm:pt>
    <dgm:pt modelId="{01FC5EED-A554-4259-9695-2281E27EF475}" type="pres">
      <dgm:prSet presAssocID="{8E318A81-CCCF-4B1A-9E8C-D518172325A8}" presName="chevron6" presStyleLbl="alignNode1" presStyleIdx="12" presStyleCnt="21"/>
      <dgm:spPr/>
    </dgm:pt>
    <dgm:pt modelId="{983BC3C3-974A-4620-9A94-5F4EE7BA16DD}" type="pres">
      <dgm:prSet presAssocID="{8E318A81-CCCF-4B1A-9E8C-D518172325A8}" presName="chevron7" presStyleLbl="alignNode1" presStyleIdx="13" presStyleCnt="21"/>
      <dgm:spPr/>
    </dgm:pt>
    <dgm:pt modelId="{717270FF-5721-417A-BD8F-ABFD16F27371}" type="pres">
      <dgm:prSet presAssocID="{8E318A81-CCCF-4B1A-9E8C-D518172325A8}" presName="childtext" presStyleLbl="solidFgAcc1" presStyleIdx="1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61D4E8-DAF6-4313-9D08-BF8820CE1862}" type="pres">
      <dgm:prSet presAssocID="{2AB9B162-F1CD-4C5A-B62C-75012EC5C8CF}" presName="sibTrans" presStyleCnt="0"/>
      <dgm:spPr/>
    </dgm:pt>
    <dgm:pt modelId="{8CAED338-B4F5-485A-9DEA-F13B6CEB1325}" type="pres">
      <dgm:prSet presAssocID="{2444DFBC-E1DB-4EB5-AAE0-72BC8AAFBF99}" presName="parenttextcomposite" presStyleCnt="0"/>
      <dgm:spPr/>
    </dgm:pt>
    <dgm:pt modelId="{1166F33A-1EB1-40FA-AD27-CC46CD25B982}" type="pres">
      <dgm:prSet presAssocID="{2444DFBC-E1DB-4EB5-AAE0-72BC8AAFBF99}" presName="parenttext" presStyleLbl="revTx" presStyleIdx="2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EFC562-1ACD-40CF-888B-ACE7AFA61E8E}" type="pres">
      <dgm:prSet presAssocID="{2444DFBC-E1DB-4EB5-AAE0-72BC8AAFBF99}" presName="composite" presStyleCnt="0"/>
      <dgm:spPr/>
    </dgm:pt>
    <dgm:pt modelId="{2DFBA23F-6EAF-4A8F-9044-33AA0BCB08E4}" type="pres">
      <dgm:prSet presAssocID="{2444DFBC-E1DB-4EB5-AAE0-72BC8AAFBF99}" presName="chevron1" presStyleLbl="alignNode1" presStyleIdx="14" presStyleCnt="21"/>
      <dgm:spPr/>
    </dgm:pt>
    <dgm:pt modelId="{43A57383-07DF-4665-8AF4-DFCAD2360626}" type="pres">
      <dgm:prSet presAssocID="{2444DFBC-E1DB-4EB5-AAE0-72BC8AAFBF99}" presName="chevron2" presStyleLbl="alignNode1" presStyleIdx="15" presStyleCnt="21"/>
      <dgm:spPr/>
    </dgm:pt>
    <dgm:pt modelId="{CC7BD265-D76A-4D9B-B7D7-CC380FE45E14}" type="pres">
      <dgm:prSet presAssocID="{2444DFBC-E1DB-4EB5-AAE0-72BC8AAFBF99}" presName="chevron3" presStyleLbl="alignNode1" presStyleIdx="16" presStyleCnt="21"/>
      <dgm:spPr/>
    </dgm:pt>
    <dgm:pt modelId="{BA59AF75-FE80-42BB-8DFD-BD92787565F6}" type="pres">
      <dgm:prSet presAssocID="{2444DFBC-E1DB-4EB5-AAE0-72BC8AAFBF99}" presName="chevron4" presStyleLbl="alignNode1" presStyleIdx="17" presStyleCnt="21"/>
      <dgm:spPr/>
    </dgm:pt>
    <dgm:pt modelId="{A0983B54-DD7F-4552-8001-F58F12449F4D}" type="pres">
      <dgm:prSet presAssocID="{2444DFBC-E1DB-4EB5-AAE0-72BC8AAFBF99}" presName="chevron5" presStyleLbl="alignNode1" presStyleIdx="18" presStyleCnt="21"/>
      <dgm:spPr/>
    </dgm:pt>
    <dgm:pt modelId="{9629502E-C87A-4FF8-B1B6-BB6996A4809C}" type="pres">
      <dgm:prSet presAssocID="{2444DFBC-E1DB-4EB5-AAE0-72BC8AAFBF99}" presName="chevron6" presStyleLbl="alignNode1" presStyleIdx="19" presStyleCnt="21"/>
      <dgm:spPr/>
    </dgm:pt>
    <dgm:pt modelId="{13ADBC0E-7A94-4A70-9CDD-749AFCD5807B}" type="pres">
      <dgm:prSet presAssocID="{2444DFBC-E1DB-4EB5-AAE0-72BC8AAFBF99}" presName="chevron7" presStyleLbl="alignNode1" presStyleIdx="20" presStyleCnt="21"/>
      <dgm:spPr/>
    </dgm:pt>
    <dgm:pt modelId="{0250F1C3-3671-453F-AEB1-7173A1D16806}" type="pres">
      <dgm:prSet presAssocID="{2444DFBC-E1DB-4EB5-AAE0-72BC8AAFBF99}" presName="childtext" presStyleLbl="solidFgAcc1" presStyleIdx="2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65A4284-9A36-45E7-B977-CB367F057135}" srcId="{C82DD586-E4EF-472A-AD67-2E79AFB40CD0}" destId="{3D75B65A-4F3F-4435-8419-208ADFEDC1F2}" srcOrd="0" destOrd="0" parTransId="{9AF6D9EE-A7E0-443B-8FFF-5A6E04A0C32E}" sibTransId="{FDAAF374-C196-4360-85F3-B476DD900C16}"/>
    <dgm:cxn modelId="{731DEE38-3C6A-46AD-949E-BDFE403F06F6}" type="presOf" srcId="{68F02E47-557E-4F1E-A1BC-A71F53E654F5}" destId="{0250F1C3-3671-453F-AEB1-7173A1D16806}" srcOrd="0" destOrd="0" presId="urn:microsoft.com/office/officeart/2008/layout/VerticalAccentList"/>
    <dgm:cxn modelId="{FF27EE47-240B-4967-9376-4F2CE3F96481}" srcId="{2444DFBC-E1DB-4EB5-AAE0-72BC8AAFBF99}" destId="{68F02E47-557E-4F1E-A1BC-A71F53E654F5}" srcOrd="0" destOrd="0" parTransId="{3F55FB6E-72D1-4835-91D1-E77334813009}" sibTransId="{066B262B-CC02-4974-93CF-39B3994D1599}"/>
    <dgm:cxn modelId="{9BE28FED-96B5-4E00-8CF8-9CFEE5651EAC}" type="presOf" srcId="{C8395433-9930-4E41-B027-FDD757032311}" destId="{3B43F7B8-473C-411F-AD30-D6FBC1CB8519}" srcOrd="0" destOrd="0" presId="urn:microsoft.com/office/officeart/2008/layout/VerticalAccentList"/>
    <dgm:cxn modelId="{1962FD6A-6955-4229-B9DF-29DC90C3BBBF}" srcId="{C8395433-9930-4E41-B027-FDD757032311}" destId="{C82DD586-E4EF-472A-AD67-2E79AFB40CD0}" srcOrd="0" destOrd="0" parTransId="{6B6C8135-8371-4EE9-9C37-CFBE7C78B42B}" sibTransId="{E69C9668-35A1-4A6A-851E-FECB68DBF4CD}"/>
    <dgm:cxn modelId="{DBA697D8-049B-49A7-81D9-5D88112C4937}" type="presOf" srcId="{2444DFBC-E1DB-4EB5-AAE0-72BC8AAFBF99}" destId="{1166F33A-1EB1-40FA-AD27-CC46CD25B982}" srcOrd="0" destOrd="0" presId="urn:microsoft.com/office/officeart/2008/layout/VerticalAccentList"/>
    <dgm:cxn modelId="{AF87B78B-7412-406E-873B-F17BB398B64D}" type="presOf" srcId="{1F5BF80C-2416-45C2-8B49-B6F3C13C2590}" destId="{717270FF-5721-417A-BD8F-ABFD16F27371}" srcOrd="0" destOrd="0" presId="urn:microsoft.com/office/officeart/2008/layout/VerticalAccentList"/>
    <dgm:cxn modelId="{A48A58FC-3A29-4C01-A53C-58D1C23DE339}" type="presOf" srcId="{3D75B65A-4F3F-4435-8419-208ADFEDC1F2}" destId="{1F1CC35A-9820-4BA7-908D-BA26E27E9255}" srcOrd="0" destOrd="0" presId="urn:microsoft.com/office/officeart/2008/layout/VerticalAccentList"/>
    <dgm:cxn modelId="{6473C69E-A576-4FFB-9357-B67B4C8B1F57}" type="presOf" srcId="{C82DD586-E4EF-472A-AD67-2E79AFB40CD0}" destId="{64BE1482-8EF5-4125-BCA3-F92F14654843}" srcOrd="0" destOrd="0" presId="urn:microsoft.com/office/officeart/2008/layout/VerticalAccentList"/>
    <dgm:cxn modelId="{FB558218-8E4E-4C15-88B3-223A37EACD6B}" srcId="{C8395433-9930-4E41-B027-FDD757032311}" destId="{8E318A81-CCCF-4B1A-9E8C-D518172325A8}" srcOrd="1" destOrd="0" parTransId="{CBD10274-2D23-4652-AB8A-EC0C8E7E9A3B}" sibTransId="{2AB9B162-F1CD-4C5A-B62C-75012EC5C8CF}"/>
    <dgm:cxn modelId="{5F7C4AE2-A6AF-484E-A4F3-4E75D7E871A6}" srcId="{8E318A81-CCCF-4B1A-9E8C-D518172325A8}" destId="{1F5BF80C-2416-45C2-8B49-B6F3C13C2590}" srcOrd="0" destOrd="0" parTransId="{DEFA7B62-C208-4E34-9813-E9CD97A78C8C}" sibTransId="{8DE561CE-9E22-45A8-942E-5FE58FCBFF5D}"/>
    <dgm:cxn modelId="{D3E266A0-F755-4E9C-AA3A-19474F8662AD}" type="presOf" srcId="{8E318A81-CCCF-4B1A-9E8C-D518172325A8}" destId="{F95BB7E0-B1E4-45DB-B585-9186AD594BBF}" srcOrd="0" destOrd="0" presId="urn:microsoft.com/office/officeart/2008/layout/VerticalAccentList"/>
    <dgm:cxn modelId="{5C10D6B2-5D8D-4C8C-816B-530B15C9D34A}" srcId="{C8395433-9930-4E41-B027-FDD757032311}" destId="{2444DFBC-E1DB-4EB5-AAE0-72BC8AAFBF99}" srcOrd="2" destOrd="0" parTransId="{F25F51EB-E55D-47B0-9B23-A6B6B621DE02}" sibTransId="{7E0AFF72-E6CF-47E7-88F2-D7FD356BA3B5}"/>
    <dgm:cxn modelId="{F658742D-12AF-44B9-8902-DB9F01B99B94}" type="presParOf" srcId="{3B43F7B8-473C-411F-AD30-D6FBC1CB8519}" destId="{17A264E0-9133-4842-9945-61CE9AF89D49}" srcOrd="0" destOrd="0" presId="urn:microsoft.com/office/officeart/2008/layout/VerticalAccentList"/>
    <dgm:cxn modelId="{45BE91BC-0340-4BA3-B590-C9B66DF2C480}" type="presParOf" srcId="{17A264E0-9133-4842-9945-61CE9AF89D49}" destId="{64BE1482-8EF5-4125-BCA3-F92F14654843}" srcOrd="0" destOrd="0" presId="urn:microsoft.com/office/officeart/2008/layout/VerticalAccentList"/>
    <dgm:cxn modelId="{BDC9210F-92C2-431F-B38C-CED6F3A2E151}" type="presParOf" srcId="{3B43F7B8-473C-411F-AD30-D6FBC1CB8519}" destId="{D398507C-EF17-4D8B-B0D9-32DAA0C25470}" srcOrd="1" destOrd="0" presId="urn:microsoft.com/office/officeart/2008/layout/VerticalAccentList"/>
    <dgm:cxn modelId="{4E38E054-B7D4-4D35-B801-4117FE638AD5}" type="presParOf" srcId="{D398507C-EF17-4D8B-B0D9-32DAA0C25470}" destId="{B9F6C112-478C-4742-B2E8-75DD89D11BFE}" srcOrd="0" destOrd="0" presId="urn:microsoft.com/office/officeart/2008/layout/VerticalAccentList"/>
    <dgm:cxn modelId="{30C9F1D8-DCC2-4CA7-B853-83511C72EDA6}" type="presParOf" srcId="{D398507C-EF17-4D8B-B0D9-32DAA0C25470}" destId="{8B210A8A-0E75-4FFB-A407-CB4D093BC553}" srcOrd="1" destOrd="0" presId="urn:microsoft.com/office/officeart/2008/layout/VerticalAccentList"/>
    <dgm:cxn modelId="{7DFB1119-9F60-4B3D-A1C1-DB57F7433DC4}" type="presParOf" srcId="{D398507C-EF17-4D8B-B0D9-32DAA0C25470}" destId="{4A65F2E8-1EAE-415E-AFB0-08861284D68C}" srcOrd="2" destOrd="0" presId="urn:microsoft.com/office/officeart/2008/layout/VerticalAccentList"/>
    <dgm:cxn modelId="{444CAC73-CDDD-4EC8-84EC-C748B37C7520}" type="presParOf" srcId="{D398507C-EF17-4D8B-B0D9-32DAA0C25470}" destId="{38019E4E-D05F-4F91-992E-A432573F6296}" srcOrd="3" destOrd="0" presId="urn:microsoft.com/office/officeart/2008/layout/VerticalAccentList"/>
    <dgm:cxn modelId="{BEB773C7-10DF-4306-A401-538A6427DF74}" type="presParOf" srcId="{D398507C-EF17-4D8B-B0D9-32DAA0C25470}" destId="{9EAD142C-830C-4A38-8B0E-1F2B4ECD22C4}" srcOrd="4" destOrd="0" presId="urn:microsoft.com/office/officeart/2008/layout/VerticalAccentList"/>
    <dgm:cxn modelId="{9659B3BC-8722-4FD4-82A8-454F15567118}" type="presParOf" srcId="{D398507C-EF17-4D8B-B0D9-32DAA0C25470}" destId="{63B66CDC-A937-412C-9008-5C2F81CAC93E}" srcOrd="5" destOrd="0" presId="urn:microsoft.com/office/officeart/2008/layout/VerticalAccentList"/>
    <dgm:cxn modelId="{05EB4D5A-434D-49DF-93BA-0AD418038339}" type="presParOf" srcId="{D398507C-EF17-4D8B-B0D9-32DAA0C25470}" destId="{1B8933F4-8585-4010-A5B4-4D2D1B862F1E}" srcOrd="6" destOrd="0" presId="urn:microsoft.com/office/officeart/2008/layout/VerticalAccentList"/>
    <dgm:cxn modelId="{E11BD588-1C63-41D5-9175-A74D74823CA1}" type="presParOf" srcId="{D398507C-EF17-4D8B-B0D9-32DAA0C25470}" destId="{1F1CC35A-9820-4BA7-908D-BA26E27E9255}" srcOrd="7" destOrd="0" presId="urn:microsoft.com/office/officeart/2008/layout/VerticalAccentList"/>
    <dgm:cxn modelId="{A55FDA6E-F6EB-492A-B0AB-BD4CE5A16394}" type="presParOf" srcId="{3B43F7B8-473C-411F-AD30-D6FBC1CB8519}" destId="{6BEB3585-E739-4C0F-92FF-197D0F7703F1}" srcOrd="2" destOrd="0" presId="urn:microsoft.com/office/officeart/2008/layout/VerticalAccentList"/>
    <dgm:cxn modelId="{CCA6216C-1FA3-4C21-9DEA-565E46E9464D}" type="presParOf" srcId="{3B43F7B8-473C-411F-AD30-D6FBC1CB8519}" destId="{812EB73F-4609-4CA6-A371-FA5D8A7DE43B}" srcOrd="3" destOrd="0" presId="urn:microsoft.com/office/officeart/2008/layout/VerticalAccentList"/>
    <dgm:cxn modelId="{C845390E-9E76-4C93-BBF6-98F147DFF2B4}" type="presParOf" srcId="{812EB73F-4609-4CA6-A371-FA5D8A7DE43B}" destId="{F95BB7E0-B1E4-45DB-B585-9186AD594BBF}" srcOrd="0" destOrd="0" presId="urn:microsoft.com/office/officeart/2008/layout/VerticalAccentList"/>
    <dgm:cxn modelId="{1E476D01-F893-46D0-AB1C-FB7691E94500}" type="presParOf" srcId="{3B43F7B8-473C-411F-AD30-D6FBC1CB8519}" destId="{85EE45E6-BE00-4B4E-8BCF-9E872DBD0D74}" srcOrd="4" destOrd="0" presId="urn:microsoft.com/office/officeart/2008/layout/VerticalAccentList"/>
    <dgm:cxn modelId="{A7801436-AF71-4A81-B492-4C70F9B18A92}" type="presParOf" srcId="{85EE45E6-BE00-4B4E-8BCF-9E872DBD0D74}" destId="{522872CB-FF60-485C-BB0C-1564829BD5CA}" srcOrd="0" destOrd="0" presId="urn:microsoft.com/office/officeart/2008/layout/VerticalAccentList"/>
    <dgm:cxn modelId="{3F84C9E7-3052-4AE3-B758-248CB6345BE5}" type="presParOf" srcId="{85EE45E6-BE00-4B4E-8BCF-9E872DBD0D74}" destId="{4CD65C95-9E6E-41C2-A595-B7113BFDE03B}" srcOrd="1" destOrd="0" presId="urn:microsoft.com/office/officeart/2008/layout/VerticalAccentList"/>
    <dgm:cxn modelId="{E626B740-2F28-4A0A-A875-CDB47AB687CA}" type="presParOf" srcId="{85EE45E6-BE00-4B4E-8BCF-9E872DBD0D74}" destId="{C01D3112-7F42-4A93-91D3-DFA582007FFB}" srcOrd="2" destOrd="0" presId="urn:microsoft.com/office/officeart/2008/layout/VerticalAccentList"/>
    <dgm:cxn modelId="{AF09C2E8-0C9A-489E-866E-44BC71C70F9C}" type="presParOf" srcId="{85EE45E6-BE00-4B4E-8BCF-9E872DBD0D74}" destId="{50A41B09-7C77-4348-9FA1-90827E609B4C}" srcOrd="3" destOrd="0" presId="urn:microsoft.com/office/officeart/2008/layout/VerticalAccentList"/>
    <dgm:cxn modelId="{2708041C-6B1E-407A-8DB2-4BE29F846463}" type="presParOf" srcId="{85EE45E6-BE00-4B4E-8BCF-9E872DBD0D74}" destId="{06C9CC3D-2760-40C4-BD46-74FF3B007521}" srcOrd="4" destOrd="0" presId="urn:microsoft.com/office/officeart/2008/layout/VerticalAccentList"/>
    <dgm:cxn modelId="{48F41C3E-E41C-4790-AFDE-FD3D193072CE}" type="presParOf" srcId="{85EE45E6-BE00-4B4E-8BCF-9E872DBD0D74}" destId="{01FC5EED-A554-4259-9695-2281E27EF475}" srcOrd="5" destOrd="0" presId="urn:microsoft.com/office/officeart/2008/layout/VerticalAccentList"/>
    <dgm:cxn modelId="{09E86AB8-5744-4180-8C99-FC7F05A06367}" type="presParOf" srcId="{85EE45E6-BE00-4B4E-8BCF-9E872DBD0D74}" destId="{983BC3C3-974A-4620-9A94-5F4EE7BA16DD}" srcOrd="6" destOrd="0" presId="urn:microsoft.com/office/officeart/2008/layout/VerticalAccentList"/>
    <dgm:cxn modelId="{9741E2BE-6805-4262-ADD8-478850630121}" type="presParOf" srcId="{85EE45E6-BE00-4B4E-8BCF-9E872DBD0D74}" destId="{717270FF-5721-417A-BD8F-ABFD16F27371}" srcOrd="7" destOrd="0" presId="urn:microsoft.com/office/officeart/2008/layout/VerticalAccentList"/>
    <dgm:cxn modelId="{01DE60D9-002C-450E-9240-9C67DF313654}" type="presParOf" srcId="{3B43F7B8-473C-411F-AD30-D6FBC1CB8519}" destId="{4361D4E8-DAF6-4313-9D08-BF8820CE1862}" srcOrd="5" destOrd="0" presId="urn:microsoft.com/office/officeart/2008/layout/VerticalAccentList"/>
    <dgm:cxn modelId="{7B8B73D4-6048-4615-980A-3B2A3BFC383E}" type="presParOf" srcId="{3B43F7B8-473C-411F-AD30-D6FBC1CB8519}" destId="{8CAED338-B4F5-485A-9DEA-F13B6CEB1325}" srcOrd="6" destOrd="0" presId="urn:microsoft.com/office/officeart/2008/layout/VerticalAccentList"/>
    <dgm:cxn modelId="{1123E6EE-1EB8-4FDA-A1B1-3619EEB2D5D2}" type="presParOf" srcId="{8CAED338-B4F5-485A-9DEA-F13B6CEB1325}" destId="{1166F33A-1EB1-40FA-AD27-CC46CD25B982}" srcOrd="0" destOrd="0" presId="urn:microsoft.com/office/officeart/2008/layout/VerticalAccentList"/>
    <dgm:cxn modelId="{9E89E604-E011-45F8-B7C8-A368082D3B17}" type="presParOf" srcId="{3B43F7B8-473C-411F-AD30-D6FBC1CB8519}" destId="{3AEFC562-1ACD-40CF-888B-ACE7AFA61E8E}" srcOrd="7" destOrd="0" presId="urn:microsoft.com/office/officeart/2008/layout/VerticalAccentList"/>
    <dgm:cxn modelId="{0CCD26C9-3382-4DF7-9CF1-5FF36971781F}" type="presParOf" srcId="{3AEFC562-1ACD-40CF-888B-ACE7AFA61E8E}" destId="{2DFBA23F-6EAF-4A8F-9044-33AA0BCB08E4}" srcOrd="0" destOrd="0" presId="urn:microsoft.com/office/officeart/2008/layout/VerticalAccentList"/>
    <dgm:cxn modelId="{84CBF8C3-6940-49FD-A606-8C71B4C3B5DA}" type="presParOf" srcId="{3AEFC562-1ACD-40CF-888B-ACE7AFA61E8E}" destId="{43A57383-07DF-4665-8AF4-DFCAD2360626}" srcOrd="1" destOrd="0" presId="urn:microsoft.com/office/officeart/2008/layout/VerticalAccentList"/>
    <dgm:cxn modelId="{437031CF-BBCD-4D8E-B2D5-F32D5C24F9A5}" type="presParOf" srcId="{3AEFC562-1ACD-40CF-888B-ACE7AFA61E8E}" destId="{CC7BD265-D76A-4D9B-B7D7-CC380FE45E14}" srcOrd="2" destOrd="0" presId="urn:microsoft.com/office/officeart/2008/layout/VerticalAccentList"/>
    <dgm:cxn modelId="{AEA1E63B-B888-4696-946D-BCB792EE9B57}" type="presParOf" srcId="{3AEFC562-1ACD-40CF-888B-ACE7AFA61E8E}" destId="{BA59AF75-FE80-42BB-8DFD-BD92787565F6}" srcOrd="3" destOrd="0" presId="urn:microsoft.com/office/officeart/2008/layout/VerticalAccentList"/>
    <dgm:cxn modelId="{799C43FB-A257-4FFB-8F6E-FBEF16540EC4}" type="presParOf" srcId="{3AEFC562-1ACD-40CF-888B-ACE7AFA61E8E}" destId="{A0983B54-DD7F-4552-8001-F58F12449F4D}" srcOrd="4" destOrd="0" presId="urn:microsoft.com/office/officeart/2008/layout/VerticalAccentList"/>
    <dgm:cxn modelId="{7019D78E-FC96-42BC-B0FE-97DF9605A164}" type="presParOf" srcId="{3AEFC562-1ACD-40CF-888B-ACE7AFA61E8E}" destId="{9629502E-C87A-4FF8-B1B6-BB6996A4809C}" srcOrd="5" destOrd="0" presId="urn:microsoft.com/office/officeart/2008/layout/VerticalAccentList"/>
    <dgm:cxn modelId="{18D89233-56C8-4ED2-A707-7B50A3FB31CB}" type="presParOf" srcId="{3AEFC562-1ACD-40CF-888B-ACE7AFA61E8E}" destId="{13ADBC0E-7A94-4A70-9CDD-749AFCD5807B}" srcOrd="6" destOrd="0" presId="urn:microsoft.com/office/officeart/2008/layout/VerticalAccentList"/>
    <dgm:cxn modelId="{75D9D180-7D77-473D-83BF-6F11856C1DA6}" type="presParOf" srcId="{3AEFC562-1ACD-40CF-888B-ACE7AFA61E8E}" destId="{0250F1C3-3671-453F-AEB1-7173A1D16806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5CA967-822F-4221-BD94-EFCFDEE1AAF4}">
      <dsp:nvSpPr>
        <dsp:cNvPr id="0" name=""/>
        <dsp:cNvSpPr/>
      </dsp:nvSpPr>
      <dsp:spPr>
        <a:xfrm>
          <a:off x="1537335" y="0"/>
          <a:ext cx="3886200" cy="38862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7D69E1-2E2A-4493-8229-F25E566B52F7}">
      <dsp:nvSpPr>
        <dsp:cNvPr id="0" name=""/>
        <dsp:cNvSpPr/>
      </dsp:nvSpPr>
      <dsp:spPr>
        <a:xfrm>
          <a:off x="3480435" y="388999"/>
          <a:ext cx="2526030" cy="69071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Математическое ожидание</a:t>
          </a:r>
          <a:endParaRPr lang="ru-RU" sz="1800" kern="1200" dirty="0"/>
        </a:p>
      </dsp:txBody>
      <dsp:txXfrm>
        <a:off x="3514153" y="422717"/>
        <a:ext cx="2458594" cy="623275"/>
      </dsp:txXfrm>
    </dsp:sp>
    <dsp:sp modelId="{1BDAAED9-1BD6-4B06-A7DA-FF6134AC2296}">
      <dsp:nvSpPr>
        <dsp:cNvPr id="0" name=""/>
        <dsp:cNvSpPr/>
      </dsp:nvSpPr>
      <dsp:spPr>
        <a:xfrm>
          <a:off x="3480435" y="1166049"/>
          <a:ext cx="2526030" cy="69071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Дисперсия</a:t>
          </a:r>
          <a:endParaRPr lang="ru-RU" sz="1800" kern="1200" dirty="0"/>
        </a:p>
      </dsp:txBody>
      <dsp:txXfrm>
        <a:off x="3514153" y="1199767"/>
        <a:ext cx="2458594" cy="623275"/>
      </dsp:txXfrm>
    </dsp:sp>
    <dsp:sp modelId="{D1535D86-2E52-4CE5-A5EE-458CD59EAE50}">
      <dsp:nvSpPr>
        <dsp:cNvPr id="0" name=""/>
        <dsp:cNvSpPr/>
      </dsp:nvSpPr>
      <dsp:spPr>
        <a:xfrm>
          <a:off x="3480435" y="1943100"/>
          <a:ext cx="2526030" cy="69071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Асимметрия</a:t>
          </a:r>
          <a:endParaRPr lang="ru-RU" sz="1800" kern="1200" dirty="0"/>
        </a:p>
      </dsp:txBody>
      <dsp:txXfrm>
        <a:off x="3514153" y="1976818"/>
        <a:ext cx="2458594" cy="623275"/>
      </dsp:txXfrm>
    </dsp:sp>
    <dsp:sp modelId="{49F02AFA-D2BB-4EE3-B264-0DB24D9BC14B}">
      <dsp:nvSpPr>
        <dsp:cNvPr id="0" name=""/>
        <dsp:cNvSpPr/>
      </dsp:nvSpPr>
      <dsp:spPr>
        <a:xfrm>
          <a:off x="3480435" y="2720150"/>
          <a:ext cx="2526030" cy="69071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Эксцесс</a:t>
          </a:r>
          <a:endParaRPr lang="ru-RU" sz="1800" kern="1200" dirty="0"/>
        </a:p>
      </dsp:txBody>
      <dsp:txXfrm>
        <a:off x="3514153" y="2753868"/>
        <a:ext cx="2458594" cy="6232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BE1482-8EF5-4125-BCA3-F92F14654843}">
      <dsp:nvSpPr>
        <dsp:cNvPr id="0" name=""/>
        <dsp:cNvSpPr/>
      </dsp:nvSpPr>
      <dsp:spPr>
        <a:xfrm>
          <a:off x="1313935" y="1714"/>
          <a:ext cx="4561641" cy="4146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Среднее арифметическое</a:t>
          </a:r>
          <a:endParaRPr lang="ru-RU" sz="1900" kern="1200" dirty="0"/>
        </a:p>
      </dsp:txBody>
      <dsp:txXfrm>
        <a:off x="1313935" y="1714"/>
        <a:ext cx="4561641" cy="414694"/>
      </dsp:txXfrm>
    </dsp:sp>
    <dsp:sp modelId="{B9F6C112-478C-4742-B2E8-75DD89D11BFE}">
      <dsp:nvSpPr>
        <dsp:cNvPr id="0" name=""/>
        <dsp:cNvSpPr/>
      </dsp:nvSpPr>
      <dsp:spPr>
        <a:xfrm>
          <a:off x="1313935" y="416409"/>
          <a:ext cx="1067424" cy="84474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210A8A-0E75-4FFB-A407-CB4D093BC553}">
      <dsp:nvSpPr>
        <dsp:cNvPr id="0" name=""/>
        <dsp:cNvSpPr/>
      </dsp:nvSpPr>
      <dsp:spPr>
        <a:xfrm>
          <a:off x="1955099" y="416409"/>
          <a:ext cx="1067424" cy="84474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65F2E8-1EAE-415E-AFB0-08861284D68C}">
      <dsp:nvSpPr>
        <dsp:cNvPr id="0" name=""/>
        <dsp:cNvSpPr/>
      </dsp:nvSpPr>
      <dsp:spPr>
        <a:xfrm>
          <a:off x="2596770" y="416409"/>
          <a:ext cx="1067424" cy="84474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019E4E-D05F-4F91-992E-A432573F6296}">
      <dsp:nvSpPr>
        <dsp:cNvPr id="0" name=""/>
        <dsp:cNvSpPr/>
      </dsp:nvSpPr>
      <dsp:spPr>
        <a:xfrm>
          <a:off x="3237934" y="416409"/>
          <a:ext cx="1067424" cy="84474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AD142C-830C-4A38-8B0E-1F2B4ECD22C4}">
      <dsp:nvSpPr>
        <dsp:cNvPr id="0" name=""/>
        <dsp:cNvSpPr/>
      </dsp:nvSpPr>
      <dsp:spPr>
        <a:xfrm>
          <a:off x="3879605" y="416409"/>
          <a:ext cx="1067424" cy="84474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B66CDC-A937-412C-9008-5C2F81CAC93E}">
      <dsp:nvSpPr>
        <dsp:cNvPr id="0" name=""/>
        <dsp:cNvSpPr/>
      </dsp:nvSpPr>
      <dsp:spPr>
        <a:xfrm>
          <a:off x="4520769" y="416409"/>
          <a:ext cx="1067424" cy="84474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8933F4-8585-4010-A5B4-4D2D1B862F1E}">
      <dsp:nvSpPr>
        <dsp:cNvPr id="0" name=""/>
        <dsp:cNvSpPr/>
      </dsp:nvSpPr>
      <dsp:spPr>
        <a:xfrm>
          <a:off x="5162440" y="416409"/>
          <a:ext cx="1067424" cy="84474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1CC35A-9820-4BA7-908D-BA26E27E9255}">
      <dsp:nvSpPr>
        <dsp:cNvPr id="0" name=""/>
        <dsp:cNvSpPr/>
      </dsp:nvSpPr>
      <dsp:spPr>
        <a:xfrm>
          <a:off x="1313935" y="500884"/>
          <a:ext cx="4620942" cy="675798"/>
        </a:xfrm>
        <a:prstGeom prst="rect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>
              <a:noFill/>
            </a:rPr>
            <a:t> </a:t>
          </a:r>
        </a:p>
      </dsp:txBody>
      <dsp:txXfrm>
        <a:off x="1313935" y="500884"/>
        <a:ext cx="4620942" cy="675798"/>
      </dsp:txXfrm>
    </dsp:sp>
    <dsp:sp modelId="{F95BB7E0-B1E4-45DB-B585-9186AD594BBF}">
      <dsp:nvSpPr>
        <dsp:cNvPr id="0" name=""/>
        <dsp:cNvSpPr/>
      </dsp:nvSpPr>
      <dsp:spPr>
        <a:xfrm>
          <a:off x="1313935" y="1313378"/>
          <a:ext cx="4561641" cy="4146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Мода</a:t>
          </a:r>
          <a:endParaRPr lang="ru-RU" sz="1900" kern="1200" dirty="0"/>
        </a:p>
      </dsp:txBody>
      <dsp:txXfrm>
        <a:off x="1313935" y="1313378"/>
        <a:ext cx="4561641" cy="414694"/>
      </dsp:txXfrm>
    </dsp:sp>
    <dsp:sp modelId="{522872CB-FF60-485C-BB0C-1564829BD5CA}">
      <dsp:nvSpPr>
        <dsp:cNvPr id="0" name=""/>
        <dsp:cNvSpPr/>
      </dsp:nvSpPr>
      <dsp:spPr>
        <a:xfrm>
          <a:off x="1313935" y="1728073"/>
          <a:ext cx="1067424" cy="84474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D65C95-9E6E-41C2-A595-B7113BFDE03B}">
      <dsp:nvSpPr>
        <dsp:cNvPr id="0" name=""/>
        <dsp:cNvSpPr/>
      </dsp:nvSpPr>
      <dsp:spPr>
        <a:xfrm>
          <a:off x="1955099" y="1728073"/>
          <a:ext cx="1067424" cy="84474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1D3112-7F42-4A93-91D3-DFA582007FFB}">
      <dsp:nvSpPr>
        <dsp:cNvPr id="0" name=""/>
        <dsp:cNvSpPr/>
      </dsp:nvSpPr>
      <dsp:spPr>
        <a:xfrm>
          <a:off x="2596770" y="1728073"/>
          <a:ext cx="1067424" cy="84474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A41B09-7C77-4348-9FA1-90827E609B4C}">
      <dsp:nvSpPr>
        <dsp:cNvPr id="0" name=""/>
        <dsp:cNvSpPr/>
      </dsp:nvSpPr>
      <dsp:spPr>
        <a:xfrm>
          <a:off x="3237934" y="1728073"/>
          <a:ext cx="1067424" cy="84474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C9CC3D-2760-40C4-BD46-74FF3B007521}">
      <dsp:nvSpPr>
        <dsp:cNvPr id="0" name=""/>
        <dsp:cNvSpPr/>
      </dsp:nvSpPr>
      <dsp:spPr>
        <a:xfrm>
          <a:off x="3879605" y="1728073"/>
          <a:ext cx="1067424" cy="84474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FC5EED-A554-4259-9695-2281E27EF475}">
      <dsp:nvSpPr>
        <dsp:cNvPr id="0" name=""/>
        <dsp:cNvSpPr/>
      </dsp:nvSpPr>
      <dsp:spPr>
        <a:xfrm>
          <a:off x="4520769" y="1728073"/>
          <a:ext cx="1067424" cy="84474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3BC3C3-974A-4620-9A94-5F4EE7BA16DD}">
      <dsp:nvSpPr>
        <dsp:cNvPr id="0" name=""/>
        <dsp:cNvSpPr/>
      </dsp:nvSpPr>
      <dsp:spPr>
        <a:xfrm>
          <a:off x="5162440" y="1728073"/>
          <a:ext cx="1067424" cy="84474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7270FF-5721-417A-BD8F-ABFD16F27371}">
      <dsp:nvSpPr>
        <dsp:cNvPr id="0" name=""/>
        <dsp:cNvSpPr/>
      </dsp:nvSpPr>
      <dsp:spPr>
        <a:xfrm>
          <a:off x="1313935" y="1812547"/>
          <a:ext cx="4620942" cy="6757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Наиболее часто встречающееся значение в выборке</a:t>
          </a:r>
          <a:endParaRPr lang="ru-RU" sz="1900" kern="1200" dirty="0"/>
        </a:p>
      </dsp:txBody>
      <dsp:txXfrm>
        <a:off x="1313935" y="1812547"/>
        <a:ext cx="4620942" cy="675798"/>
      </dsp:txXfrm>
    </dsp:sp>
    <dsp:sp modelId="{1166F33A-1EB1-40FA-AD27-CC46CD25B982}">
      <dsp:nvSpPr>
        <dsp:cNvPr id="0" name=""/>
        <dsp:cNvSpPr/>
      </dsp:nvSpPr>
      <dsp:spPr>
        <a:xfrm>
          <a:off x="1313935" y="2625042"/>
          <a:ext cx="4561641" cy="4146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Медиана</a:t>
          </a:r>
          <a:endParaRPr lang="ru-RU" sz="1900" kern="1200" dirty="0"/>
        </a:p>
      </dsp:txBody>
      <dsp:txXfrm>
        <a:off x="1313935" y="2625042"/>
        <a:ext cx="4561641" cy="414694"/>
      </dsp:txXfrm>
    </dsp:sp>
    <dsp:sp modelId="{2DFBA23F-6EAF-4A8F-9044-33AA0BCB08E4}">
      <dsp:nvSpPr>
        <dsp:cNvPr id="0" name=""/>
        <dsp:cNvSpPr/>
      </dsp:nvSpPr>
      <dsp:spPr>
        <a:xfrm>
          <a:off x="1313935" y="3039737"/>
          <a:ext cx="1067424" cy="84474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A57383-07DF-4665-8AF4-DFCAD2360626}">
      <dsp:nvSpPr>
        <dsp:cNvPr id="0" name=""/>
        <dsp:cNvSpPr/>
      </dsp:nvSpPr>
      <dsp:spPr>
        <a:xfrm>
          <a:off x="1955099" y="3039737"/>
          <a:ext cx="1067424" cy="84474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7BD265-D76A-4D9B-B7D7-CC380FE45E14}">
      <dsp:nvSpPr>
        <dsp:cNvPr id="0" name=""/>
        <dsp:cNvSpPr/>
      </dsp:nvSpPr>
      <dsp:spPr>
        <a:xfrm>
          <a:off x="2596770" y="3039737"/>
          <a:ext cx="1067424" cy="84474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59AF75-FE80-42BB-8DFD-BD92787565F6}">
      <dsp:nvSpPr>
        <dsp:cNvPr id="0" name=""/>
        <dsp:cNvSpPr/>
      </dsp:nvSpPr>
      <dsp:spPr>
        <a:xfrm>
          <a:off x="3237934" y="3039737"/>
          <a:ext cx="1067424" cy="84474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983B54-DD7F-4552-8001-F58F12449F4D}">
      <dsp:nvSpPr>
        <dsp:cNvPr id="0" name=""/>
        <dsp:cNvSpPr/>
      </dsp:nvSpPr>
      <dsp:spPr>
        <a:xfrm>
          <a:off x="3879605" y="3039737"/>
          <a:ext cx="1067424" cy="84474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29502E-C87A-4FF8-B1B6-BB6996A4809C}">
      <dsp:nvSpPr>
        <dsp:cNvPr id="0" name=""/>
        <dsp:cNvSpPr/>
      </dsp:nvSpPr>
      <dsp:spPr>
        <a:xfrm>
          <a:off x="4520769" y="3039737"/>
          <a:ext cx="1067424" cy="84474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ADBC0E-7A94-4A70-9CDD-749AFCD5807B}">
      <dsp:nvSpPr>
        <dsp:cNvPr id="0" name=""/>
        <dsp:cNvSpPr/>
      </dsp:nvSpPr>
      <dsp:spPr>
        <a:xfrm>
          <a:off x="5162440" y="3039737"/>
          <a:ext cx="1067424" cy="84474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50F1C3-3671-453F-AEB1-7173A1D16806}">
      <dsp:nvSpPr>
        <dsp:cNvPr id="0" name=""/>
        <dsp:cNvSpPr/>
      </dsp:nvSpPr>
      <dsp:spPr>
        <a:xfrm>
          <a:off x="1313935" y="3124211"/>
          <a:ext cx="4620942" cy="6757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Величина соответствующая половине распределения</a:t>
          </a:r>
          <a:endParaRPr lang="ru-RU" sz="1900" kern="1200" dirty="0"/>
        </a:p>
      </dsp:txBody>
      <dsp:txXfrm>
        <a:off x="1313935" y="3124211"/>
        <a:ext cx="4620942" cy="6757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/>
          <p:nvPr/>
        </p:nvSpPr>
        <p:spPr>
          <a:xfrm>
            <a:off x="777875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6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9036A-652D-4CE9-ADD1-F3C8817C4835}" type="datetimeFigureOut">
              <a:rPr lang="ru-RU"/>
              <a:pPr>
                <a:defRPr/>
              </a:pPr>
              <a:t>06.09.2010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CAB43-368C-417F-ACE0-D86A77739C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5517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A5053D-59E1-4F77-BF77-E2C679CB4996}" type="datetimeFigureOut">
              <a:rPr lang="ru-RU"/>
              <a:pPr>
                <a:defRPr/>
              </a:pPr>
              <a:t>06.09.2010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7EC7F-3BB8-4790-BC73-58307F03C1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7961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BB9AA-C445-4C18-B092-2E4F8A9FDC9A}" type="datetimeFigureOut">
              <a:rPr lang="ru-RU"/>
              <a:pPr>
                <a:defRPr/>
              </a:pPr>
              <a:t>06.09.2010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09E23-46F5-4329-9360-75E623DA35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9509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74793-B2D7-4EF6-AA23-4D734DD0F753}" type="datetimeFigureOut">
              <a:rPr lang="ru-RU"/>
              <a:pPr>
                <a:defRPr/>
              </a:pPr>
              <a:t>06.09.2010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0C871-E34D-4AF5-9871-AC52C736D4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1877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777875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ECB10-D663-43D0-B28D-D1ACBE861A61}" type="datetimeFigureOut">
              <a:rPr lang="ru-RU"/>
              <a:pPr>
                <a:defRPr/>
              </a:pPr>
              <a:t>06.09.2010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AF1E1-455A-48B9-AC47-365A11A7B4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5698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E8DF8-7E25-4F0D-AF2A-96C3802AB29C}" type="datetimeFigureOut">
              <a:rPr lang="ru-RU"/>
              <a:pPr>
                <a:defRPr/>
              </a:pPr>
              <a:t>06.09.2010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FF2FB-9972-49B5-BC99-F1908E77CC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6496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/>
          <p:nvPr/>
        </p:nvCxnSpPr>
        <p:spPr>
          <a:xfrm>
            <a:off x="758825" y="1249363"/>
            <a:ext cx="36576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12"/>
          <p:cNvCxnSpPr/>
          <p:nvPr/>
        </p:nvCxnSpPr>
        <p:spPr>
          <a:xfrm>
            <a:off x="4645025" y="1249363"/>
            <a:ext cx="36576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3687D-9706-4FC2-92E9-2CD5A425D76D}" type="datetimeFigureOut">
              <a:rPr lang="ru-RU"/>
              <a:pPr>
                <a:defRPr/>
              </a:pPr>
              <a:t>06.09.2010</a:t>
            </a:fld>
            <a:endParaRPr lang="ru-RU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175749-8733-4754-853D-34A4CC4214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9142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4B91E-0699-4992-966B-FD2EF358A6E1}" type="datetimeFigureOut">
              <a:rPr lang="ru-RU"/>
              <a:pPr>
                <a:defRPr/>
              </a:pPr>
              <a:t>06.09.2010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8F407-044D-4D3C-BA36-D1AA9E5F89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9135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54C04-5DAC-4C45-97F3-E1B8C96E53BC}" type="datetimeFigureOut">
              <a:rPr lang="ru-RU"/>
              <a:pPr>
                <a:defRPr/>
              </a:pPr>
              <a:t>06.09.2010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CF0FA-886B-47AC-B0B0-69FC39255C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2339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9"/>
          <p:cNvCxnSpPr/>
          <p:nvPr/>
        </p:nvCxnSpPr>
        <p:spPr>
          <a:xfrm rot="5400000">
            <a:off x="1677194" y="2515394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DB0FA-08D4-4B95-AA5F-3A67C2C12E03}" type="datetimeFigureOut">
              <a:rPr lang="ru-RU"/>
              <a:pPr>
                <a:defRPr/>
              </a:pPr>
              <a:t>06.09.2010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E06F3-4F56-4225-A7ED-8479575406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3964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11B39-6CA7-4E6F-9275-B7F608A7B46F}" type="datetimeFigureOut">
              <a:rPr lang="ru-RU"/>
              <a:pPr>
                <a:defRPr/>
              </a:pPr>
              <a:t>06.09.2010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1D8B8-8EFC-4C8C-9629-5E9E3B9AE3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998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0" y="4572000"/>
            <a:ext cx="67818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62000" y="685800"/>
            <a:ext cx="7543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1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B81FBB9-D415-4E94-84E4-0B725E753494}" type="datetimeFigureOut">
              <a:rPr lang="ru-RU"/>
              <a:pPr>
                <a:defRPr/>
              </a:pPr>
              <a:t>06.09.2010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0" y="6208713"/>
            <a:ext cx="48736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8013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A5535546-BCF1-4608-928E-B39DA6D0A6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875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36" r:id="rId2"/>
    <p:sldLayoutId id="2147483744" r:id="rId3"/>
    <p:sldLayoutId id="2147483737" r:id="rId4"/>
    <p:sldLayoutId id="2147483745" r:id="rId5"/>
    <p:sldLayoutId id="2147483738" r:id="rId6"/>
    <p:sldLayoutId id="2147483739" r:id="rId7"/>
    <p:sldLayoutId id="2147483746" r:id="rId8"/>
    <p:sldLayoutId id="2147483740" r:id="rId9"/>
    <p:sldLayoutId id="2147483741" r:id="rId10"/>
    <p:sldLayoutId id="214748374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400" kern="1200">
          <a:solidFill>
            <a:srgbClr xmlns:mc="http://schemas.openxmlformats.org/markup-compatibility/2006" xmlns:a14="http://schemas.microsoft.com/office/drawing/2010/main" val="262626" mc:Ignorable="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xmlns:mc="http://schemas.openxmlformats.org/markup-compatibility/2006" xmlns:a14="http://schemas.microsoft.com/office/drawing/2010/main" val="262626" mc:Ignorable=""/>
          </a:solidFill>
          <a:latin typeface="Impac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xmlns:mc="http://schemas.openxmlformats.org/markup-compatibility/2006" xmlns:a14="http://schemas.microsoft.com/office/drawing/2010/main" val="262626" mc:Ignorable=""/>
          </a:solidFill>
          <a:latin typeface="Impac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xmlns:mc="http://schemas.openxmlformats.org/markup-compatibility/2006" xmlns:a14="http://schemas.microsoft.com/office/drawing/2010/main" val="262626" mc:Ignorable=""/>
          </a:solidFill>
          <a:latin typeface="Impac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xmlns:mc="http://schemas.openxmlformats.org/markup-compatibility/2006" xmlns:a14="http://schemas.microsoft.com/office/drawing/2010/main" val="262626" mc:Ignorable=""/>
          </a:solidFill>
          <a:latin typeface="Impact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3725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3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Нормальное распределение</a:t>
            </a:r>
          </a:p>
        </p:txBody>
      </p:sp>
      <p:sp>
        <p:nvSpPr>
          <p:cNvPr id="6147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Тема №1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975" cy="1600200"/>
          </a:xfrm>
        </p:spPr>
        <p:txBody>
          <a:bodyPr/>
          <a:lstStyle/>
          <a:p>
            <a:pPr eaLnBrk="1" hangingPunct="1"/>
            <a:r>
              <a:rPr lang="en-US" smtClean="0"/>
              <a:t>Z</a:t>
            </a:r>
            <a:r>
              <a:rPr lang="ru-RU" smtClean="0"/>
              <a:t>-распределение</a:t>
            </a:r>
          </a:p>
        </p:txBody>
      </p:sp>
      <p:sp>
        <p:nvSpPr>
          <p:cNvPr id="15363" name="Текст 4"/>
          <p:cNvSpPr>
            <a:spLocks noGrp="1"/>
          </p:cNvSpPr>
          <p:nvPr>
            <p:ph type="body" sz="half" idx="2"/>
          </p:nvPr>
        </p:nvSpPr>
        <p:spPr>
          <a:xfrm>
            <a:off x="762000" y="457200"/>
            <a:ext cx="2673350" cy="4114800"/>
          </a:xfrm>
        </p:spPr>
        <p:txBody>
          <a:bodyPr/>
          <a:lstStyle/>
          <a:p>
            <a:pPr eaLnBrk="1" hangingPunct="1"/>
            <a:r>
              <a:rPr lang="ru-RU" i="1" smtClean="0"/>
              <a:t>Единичным</a:t>
            </a:r>
            <a:r>
              <a:rPr lang="ru-RU" smtClean="0"/>
              <a:t> (стандартным) нормальным распределением </a:t>
            </a:r>
            <a:r>
              <a:rPr lang="en-US" smtClean="0"/>
              <a:t>(</a:t>
            </a:r>
            <a:r>
              <a:rPr lang="en-US" i="1" smtClean="0"/>
              <a:t>z-</a:t>
            </a:r>
            <a:r>
              <a:rPr lang="ru-RU" i="1" smtClean="0"/>
              <a:t>распределением</a:t>
            </a:r>
            <a:r>
              <a:rPr lang="ru-RU" smtClean="0"/>
              <a:t>) называется такое нормальное распределение, математическое ожидание для которого равно 0, а дисперсия 1</a:t>
            </a:r>
          </a:p>
        </p:txBody>
      </p:sp>
      <p:sp>
        <p:nvSpPr>
          <p:cNvPr id="15364" name="Прямоуг.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5365" name="Объект 6"/>
          <p:cNvGraphicFramePr>
            <a:graphicFrameLocks noChangeAspect="1"/>
          </p:cNvGraphicFramePr>
          <p:nvPr/>
        </p:nvGraphicFramePr>
        <p:xfrm>
          <a:off x="3787775" y="981075"/>
          <a:ext cx="4459288" cy="302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6" name="Picture" r:id="rId3" imgW="4856480" imgH="3286760" progId="Word.Picture.8">
                  <p:embed/>
                </p:oleObj>
              </mc:Choice>
              <mc:Fallback>
                <p:oleObj name="Picture" r:id="rId3" imgW="4856480" imgH="3286760" progId="Word.Picture.8">
                  <p:embed/>
                  <p:pic>
                    <p:nvPicPr>
                      <p:cNvPr id="0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7775" y="981075"/>
                        <a:ext cx="4459288" cy="3024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 mc:Ignorable="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 mc:Ignorable="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Параметры распределения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</p:nvPr>
        </p:nvGraphicFramePr>
        <p:xfrm>
          <a:off x="762000" y="685800"/>
          <a:ext cx="75438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Вопрос №2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411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Математическое ожидание и его оценка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Математическое ожидание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35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i="1" smtClean="0"/>
              <a:t>Математическим ожиданием</a:t>
            </a:r>
            <a:r>
              <a:rPr lang="ru-RU" smtClean="0"/>
              <a:t> в математической статистике обозначают </a:t>
            </a:r>
            <a:r>
              <a:rPr lang="ru-RU" i="1" smtClean="0"/>
              <a:t>центральный момент первого порядка</a:t>
            </a:r>
            <a:r>
              <a:rPr lang="ru-RU" smtClean="0"/>
              <a:t>.</a:t>
            </a:r>
            <a:endParaRPr lang="ru-RU" i="1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481888" cy="16002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Оценка математического ожидания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762000" y="685800"/>
          <a:ext cx="75438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Среднее арифметическое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48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i="1" smtClean="0"/>
              <a:t>Наиболее часто </a:t>
            </a:r>
            <a:r>
              <a:rPr lang="ru-RU" smtClean="0"/>
              <a:t>используемая оценка математического ожидания.</a:t>
            </a:r>
          </a:p>
          <a:p>
            <a:pPr eaLnBrk="1" hangingPunct="1"/>
            <a:r>
              <a:rPr lang="ru-RU" smtClean="0"/>
              <a:t>Предполагает, что результат измерения задан в </a:t>
            </a:r>
            <a:r>
              <a:rPr lang="ru-RU" i="1" smtClean="0"/>
              <a:t>метрической</a:t>
            </a:r>
            <a:r>
              <a:rPr lang="ru-RU" smtClean="0"/>
              <a:t> шкале.</a:t>
            </a:r>
          </a:p>
          <a:p>
            <a:pPr eaLnBrk="1" hangingPunct="1"/>
            <a:r>
              <a:rPr lang="ru-RU" smtClean="0"/>
              <a:t>Является </a:t>
            </a:r>
            <a:r>
              <a:rPr lang="ru-RU" i="1" smtClean="0"/>
              <a:t>несмещенной</a:t>
            </a:r>
            <a:r>
              <a:rPr lang="ru-RU" smtClean="0"/>
              <a:t> оценкой математического ожидания, т.е. </a:t>
            </a:r>
            <a:r>
              <a:rPr lang="ru-RU" i="1" smtClean="0"/>
              <a:t>ожидаемое</a:t>
            </a:r>
            <a:r>
              <a:rPr lang="ru-RU" smtClean="0"/>
              <a:t> значение этой величины </a:t>
            </a:r>
            <a:r>
              <a:rPr lang="ru-RU" i="1" smtClean="0"/>
              <a:t>равно </a:t>
            </a:r>
            <a:r>
              <a:rPr lang="ru-RU" smtClean="0"/>
              <a:t>математическому ожиданию.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Мода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Обычно используется в случае, когда набор значений случайной величины </a:t>
            </a:r>
            <a:r>
              <a:rPr lang="ru-RU" i="1" dirty="0" smtClean="0"/>
              <a:t>ограничен</a:t>
            </a:r>
            <a:r>
              <a:rPr lang="ru-RU" dirty="0" smtClean="0"/>
              <a:t> и имеется </a:t>
            </a:r>
            <a:r>
              <a:rPr lang="ru-RU" i="1" dirty="0" smtClean="0"/>
              <a:t>большое число повторяющихся значений</a:t>
            </a:r>
            <a:r>
              <a:rPr lang="ru-RU" dirty="0" smtClean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Является </a:t>
            </a:r>
            <a:r>
              <a:rPr lang="ru-RU" i="1" dirty="0" smtClean="0"/>
              <a:t>несмещенной </a:t>
            </a:r>
            <a:r>
              <a:rPr lang="ru-RU" dirty="0" smtClean="0"/>
              <a:t>оценкой математического распределения.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Если </a:t>
            </a:r>
            <a:r>
              <a:rPr lang="ru-RU" i="1" dirty="0" smtClean="0"/>
              <a:t>два</a:t>
            </a:r>
            <a:r>
              <a:rPr lang="ru-RU" dirty="0" smtClean="0"/>
              <a:t> значения в выборке встречаются одинаково часто, то такое распределение называют </a:t>
            </a:r>
            <a:r>
              <a:rPr lang="ru-RU" i="1" dirty="0" smtClean="0"/>
              <a:t>бимодальным.</a:t>
            </a: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Если </a:t>
            </a:r>
            <a:r>
              <a:rPr lang="ru-RU" i="1" dirty="0" smtClean="0"/>
              <a:t>все</a:t>
            </a:r>
            <a:r>
              <a:rPr lang="ru-RU" dirty="0" smtClean="0"/>
              <a:t> значения в выборке встречаются одинаково часто, то такая выборка </a:t>
            </a:r>
            <a:r>
              <a:rPr lang="ru-RU" i="1" dirty="0" smtClean="0"/>
              <a:t>не имеет моды.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Медиана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Частный случай </a:t>
            </a:r>
            <a:r>
              <a:rPr lang="ru-RU" i="1" dirty="0" smtClean="0"/>
              <a:t>квантиля</a:t>
            </a:r>
            <a:r>
              <a:rPr lang="ru-RU" dirty="0" smtClean="0"/>
              <a:t> распределения.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 smtClean="0"/>
              <a:t>Квантиль </a:t>
            </a:r>
            <a:r>
              <a:rPr lang="ru-RU" dirty="0" smtClean="0"/>
              <a:t>распределения определяют как интегральное значение распределения между двумя величинами переменной </a:t>
            </a:r>
            <a:r>
              <a:rPr lang="en-US" i="1" dirty="0" smtClean="0"/>
              <a:t>X.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Таким образом, величина </a:t>
            </a:r>
            <a:r>
              <a:rPr lang="en-US" i="1" dirty="0" smtClean="0"/>
              <a:t>X</a:t>
            </a:r>
            <a:r>
              <a:rPr lang="ru-RU" i="1" dirty="0" smtClean="0"/>
              <a:t> </a:t>
            </a:r>
            <a:r>
              <a:rPr lang="ru-RU" dirty="0" smtClean="0"/>
              <a:t>будет являться медианой распределения, если интегральное значение распределени</a:t>
            </a:r>
            <a:r>
              <a:rPr lang="ru-RU" dirty="0"/>
              <a:t>я</a:t>
            </a:r>
            <a:r>
              <a:rPr lang="ru-RU" dirty="0" smtClean="0"/>
              <a:t> от -∞ до </a:t>
            </a:r>
            <a:r>
              <a:rPr lang="en-US" i="1" dirty="0" smtClean="0"/>
              <a:t>X</a:t>
            </a:r>
            <a:r>
              <a:rPr lang="ru-RU" i="1" dirty="0" smtClean="0"/>
              <a:t> равно </a:t>
            </a:r>
            <a:r>
              <a:rPr lang="ru-RU" dirty="0" smtClean="0"/>
              <a:t>интегральному значению распределения от </a:t>
            </a:r>
            <a:r>
              <a:rPr lang="en-US" i="1" dirty="0" smtClean="0"/>
              <a:t>X</a:t>
            </a:r>
            <a:r>
              <a:rPr lang="ru-RU" i="1" dirty="0" smtClean="0"/>
              <a:t> </a:t>
            </a:r>
            <a:r>
              <a:rPr lang="ru-RU" dirty="0" smtClean="0"/>
              <a:t>до +∞.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 smtClean="0"/>
              <a:t>Медиана</a:t>
            </a:r>
            <a:r>
              <a:rPr lang="ru-RU" dirty="0"/>
              <a:t> </a:t>
            </a:r>
            <a:r>
              <a:rPr lang="ru-RU" dirty="0" smtClean="0"/>
              <a:t>также является </a:t>
            </a:r>
            <a:r>
              <a:rPr lang="ru-RU" i="1" dirty="0" smtClean="0"/>
              <a:t>несмещенной оценкой </a:t>
            </a:r>
            <a:r>
              <a:rPr lang="ru-RU" smtClean="0"/>
              <a:t>математического ожидания.</a:t>
            </a:r>
            <a:endParaRPr lang="ru-RU" i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Вопрос №3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555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Дисперсия и ее оценка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Дисперсия</a:t>
            </a:r>
          </a:p>
        </p:txBody>
      </p:sp>
      <p:sp>
        <p:nvSpPr>
          <p:cNvPr id="5" name="Объект 4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1">
            <a:blip r:embed="rId2"/>
            <a:stretch>
              <a:fillRect l="-1050" r="-242"/>
            </a:stretch>
          </a:blipFill>
          <a:extLst/>
        </p:spPr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ru-RU">
                <a:noFill/>
              </a:rPr>
              <a:t> 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Вопросы для обсуждения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171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>
              <a:buFont typeface="Impact" pitchFamily="34" charset="0"/>
              <a:buAutoNum type="arabicPeriod"/>
            </a:pPr>
            <a:r>
              <a:rPr lang="ru-RU" smtClean="0"/>
              <a:t>Случайная величина и ее распределение</a:t>
            </a:r>
          </a:p>
          <a:p>
            <a:pPr marL="457200" indent="-457200" eaLnBrk="1" hangingPunct="1">
              <a:buFont typeface="Impact" pitchFamily="34" charset="0"/>
              <a:buAutoNum type="arabicPeriod"/>
            </a:pPr>
            <a:r>
              <a:rPr lang="ru-RU" smtClean="0"/>
              <a:t>Математическое ожидание и его оценка</a:t>
            </a:r>
          </a:p>
          <a:p>
            <a:pPr marL="457200" indent="-457200" eaLnBrk="1" hangingPunct="1">
              <a:buFont typeface="Impact" pitchFamily="34" charset="0"/>
              <a:buAutoNum type="arabicPeriod"/>
            </a:pPr>
            <a:r>
              <a:rPr lang="ru-RU" smtClean="0"/>
              <a:t>Дисперсия и ее оценка</a:t>
            </a:r>
          </a:p>
          <a:p>
            <a:pPr marL="457200" indent="-457200" eaLnBrk="1" hangingPunct="1">
              <a:buFont typeface="Impact" pitchFamily="34" charset="0"/>
              <a:buAutoNum type="arabicPeriod"/>
            </a:pPr>
            <a:r>
              <a:rPr lang="ru-RU" smtClean="0"/>
              <a:t>Анормальные модели распределения. Асимметрия и эксцесс распределения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975" cy="1600200"/>
          </a:xfrm>
        </p:spPr>
        <p:txBody>
          <a:bodyPr/>
          <a:lstStyle/>
          <a:p>
            <a:pPr eaLnBrk="1" hangingPunct="1"/>
            <a:r>
              <a:rPr lang="ru-RU" smtClean="0"/>
              <a:t>Оценка дисперсии</a:t>
            </a:r>
          </a:p>
        </p:txBody>
      </p:sp>
      <p:sp>
        <p:nvSpPr>
          <p:cNvPr id="25603" name="Текст 6"/>
          <p:cNvSpPr>
            <a:spLocks noGrp="1"/>
          </p:cNvSpPr>
          <p:nvPr>
            <p:ph type="body" sz="half" idx="2"/>
          </p:nvPr>
        </p:nvSpPr>
        <p:spPr>
          <a:xfrm>
            <a:off x="762000" y="457200"/>
            <a:ext cx="2673350" cy="4114800"/>
          </a:xfrm>
        </p:spPr>
        <p:txBody>
          <a:bodyPr/>
          <a:lstStyle/>
          <a:p>
            <a:pPr eaLnBrk="1" hangingPunct="1"/>
            <a:r>
              <a:rPr lang="ru-RU" smtClean="0"/>
              <a:t>Где:</a:t>
            </a:r>
          </a:p>
          <a:p>
            <a:pPr eaLnBrk="1" hangingPunct="1"/>
            <a:r>
              <a:rPr lang="en-US" i="1" smtClean="0"/>
              <a:t>x – </a:t>
            </a:r>
            <a:r>
              <a:rPr lang="ru-RU" smtClean="0"/>
              <a:t>результаты измерения случайной величины, </a:t>
            </a:r>
            <a:r>
              <a:rPr lang="en-US" i="1" smtClean="0"/>
              <a:t>n – </a:t>
            </a:r>
            <a:r>
              <a:rPr lang="ru-RU" smtClean="0"/>
              <a:t>объем выборки, </a:t>
            </a:r>
            <a:r>
              <a:rPr lang="en-US" i="1" smtClean="0"/>
              <a:t>s</a:t>
            </a:r>
            <a:r>
              <a:rPr lang="en-US" i="1" baseline="30000" smtClean="0"/>
              <a:t>2</a:t>
            </a:r>
            <a:r>
              <a:rPr lang="ru-RU" i="1" smtClean="0"/>
              <a:t>- </a:t>
            </a:r>
            <a:r>
              <a:rPr lang="ru-RU" smtClean="0"/>
              <a:t>оценка дисперсии</a:t>
            </a:r>
          </a:p>
        </p:txBody>
      </p:sp>
      <p:sp>
        <p:nvSpPr>
          <p:cNvPr id="25604" name="Прямоуг.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5605" name="Объект 4"/>
          <p:cNvGraphicFramePr>
            <a:graphicFrameLocks noChangeAspect="1"/>
          </p:cNvGraphicFramePr>
          <p:nvPr/>
        </p:nvGraphicFramePr>
        <p:xfrm>
          <a:off x="4067175" y="1341438"/>
          <a:ext cx="4033838" cy="2360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6" name="Формула" r:id="rId3" imgW="1054100" imgH="622300" progId="Equation.3">
                  <p:embed/>
                </p:oleObj>
              </mc:Choice>
              <mc:Fallback>
                <p:oleObj name="Формула" r:id="rId3" imgW="1054100" imgH="622300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175" y="1341438"/>
                        <a:ext cx="4033838" cy="2360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 mc:Ignorable="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 mc:Ignorable="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Оценка по выборке</a:t>
            </a:r>
          </a:p>
        </p:txBody>
      </p:sp>
      <p:sp>
        <p:nvSpPr>
          <p:cNvPr id="26627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Так как оценка дисперсии в приведенной ранее формуле осуществляется относительно среднего по выборке, полученная статистика </a:t>
            </a:r>
            <a:r>
              <a:rPr lang="en-US" i="1" smtClean="0"/>
              <a:t>s</a:t>
            </a:r>
            <a:r>
              <a:rPr lang="en-US" i="1" baseline="30000" smtClean="0"/>
              <a:t>2</a:t>
            </a:r>
            <a:r>
              <a:rPr lang="en-US" i="1" smtClean="0"/>
              <a:t> </a:t>
            </a:r>
            <a:r>
              <a:rPr lang="ru-RU" smtClean="0"/>
              <a:t>оказывается смещенной относительно истинного значения дисперсии </a:t>
            </a:r>
            <a:r>
              <a:rPr lang="el-GR" smtClean="0"/>
              <a:t>σ</a:t>
            </a:r>
            <a:r>
              <a:rPr lang="ru-RU" baseline="30000" smtClean="0"/>
              <a:t>2</a:t>
            </a:r>
            <a:r>
              <a:rPr lang="ru-RU" smtClean="0"/>
              <a:t>, т.е.:</a:t>
            </a:r>
          </a:p>
          <a:p>
            <a:pPr eaLnBrk="1" hangingPunct="1"/>
            <a:endParaRPr lang="ru-RU" smtClean="0"/>
          </a:p>
        </p:txBody>
      </p:sp>
      <p:sp>
        <p:nvSpPr>
          <p:cNvPr id="26628" name="Прямоуг.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6629" name="Объект 6"/>
          <p:cNvGraphicFramePr>
            <a:graphicFrameLocks noChangeAspect="1"/>
          </p:cNvGraphicFramePr>
          <p:nvPr/>
        </p:nvGraphicFramePr>
        <p:xfrm>
          <a:off x="3132138" y="3573463"/>
          <a:ext cx="2149475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0" name="Формула" r:id="rId3" imgW="1015559" imgH="406224" progId="Equation.3">
                  <p:embed/>
                </p:oleObj>
              </mc:Choice>
              <mc:Fallback>
                <p:oleObj name="Формула" r:id="rId3" imgW="1015559" imgH="406224" progId="Equation.3">
                  <p:embed/>
                  <p:pic>
                    <p:nvPicPr>
                      <p:cNvPr id="0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3573463"/>
                        <a:ext cx="2149475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 mc:Ignorable="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 mc:Ignorable="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554913" cy="1600200"/>
          </a:xfrm>
        </p:spPr>
        <p:txBody>
          <a:bodyPr/>
          <a:lstStyle/>
          <a:p>
            <a:pPr eaLnBrk="1" hangingPunct="1"/>
            <a:r>
              <a:rPr lang="ru-RU" smtClean="0"/>
              <a:t>Оценка по генеральной совокупности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Чтобы получить оценку дисперсии для генеральной совокупности, необходимо воспользоваться следующей формулой: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ru-RU" dirty="0"/>
          </a:p>
        </p:txBody>
      </p:sp>
      <p:sp>
        <p:nvSpPr>
          <p:cNvPr id="27652" name="Прямоуг.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7653" name="Объект 4"/>
          <p:cNvGraphicFramePr>
            <a:graphicFrameLocks noChangeAspect="1"/>
          </p:cNvGraphicFramePr>
          <p:nvPr/>
        </p:nvGraphicFramePr>
        <p:xfrm>
          <a:off x="3276600" y="3141663"/>
          <a:ext cx="1800225" cy="101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4" name="Формула" r:id="rId3" imgW="1079500" imgH="609600" progId="Equation.3">
                  <p:embed/>
                </p:oleObj>
              </mc:Choice>
              <mc:Fallback>
                <p:oleObj name="Формула" r:id="rId3" imgW="1079500" imgH="609600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3141663"/>
                        <a:ext cx="1800225" cy="1019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 mc:Ignorable="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 mc:Ignorable="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Стандартное отклонение</a:t>
            </a:r>
          </a:p>
        </p:txBody>
      </p:sp>
      <p:sp>
        <p:nvSpPr>
          <p:cNvPr id="28675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На практике вместо оценки дисперсии чаще используют производную от нее – </a:t>
            </a:r>
            <a:r>
              <a:rPr lang="ru-RU" i="1" smtClean="0"/>
              <a:t>стандартное отклонение</a:t>
            </a:r>
            <a:r>
              <a:rPr lang="ru-RU" smtClean="0"/>
              <a:t>, иначе называемое </a:t>
            </a:r>
            <a:r>
              <a:rPr lang="ru-RU" i="1" smtClean="0"/>
              <a:t>средне-квадратичным отклонением (уклонением).</a:t>
            </a:r>
          </a:p>
          <a:p>
            <a:pPr eaLnBrk="1" hangingPunct="1"/>
            <a:r>
              <a:rPr lang="ru-RU" smtClean="0"/>
              <a:t>Значение стандартного отклонения определяется как квадратный корень от величины дисперсии.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Вопрос №4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Анормальные модели распределения. Асимметрия и эксцесс распределения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Анормальное распределение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ru-RU" dirty="0" smtClean="0"/>
              <a:t>Нормальное распределение имеет место, когда на интересующее нас явление оказывают влияние неопределенное множество неконтролируемых факторов, которые </a:t>
            </a:r>
            <a:r>
              <a:rPr lang="ru-RU" i="1" dirty="0" smtClean="0"/>
              <a:t>уравновешивают</a:t>
            </a:r>
            <a:r>
              <a:rPr lang="ru-RU" dirty="0" smtClean="0"/>
              <a:t> друг друга.</a:t>
            </a:r>
          </a:p>
          <a:p>
            <a:pPr eaLnBrk="1" hangingPunct="1">
              <a:defRPr/>
            </a:pPr>
            <a:r>
              <a:rPr lang="ru-RU" dirty="0" smtClean="0"/>
              <a:t>Если в ходе измерения действует какой-либо </a:t>
            </a:r>
            <a:r>
              <a:rPr lang="ru-RU" i="1" dirty="0" smtClean="0"/>
              <a:t>однонаправленный</a:t>
            </a:r>
            <a:r>
              <a:rPr lang="ru-RU" dirty="0" smtClean="0"/>
              <a:t> фактор, распределение случайной величины может отличаться от закона нормального распределения.</a:t>
            </a:r>
          </a:p>
          <a:p>
            <a:pPr eaLnBrk="1" hangingPunct="1">
              <a:defRPr/>
            </a:pPr>
            <a:r>
              <a:rPr lang="ru-RU" dirty="0" smtClean="0"/>
              <a:t>Для описания распределения, отличающегося от нормального, необходимо учесть моменты более высокого порядка – </a:t>
            </a:r>
            <a:r>
              <a:rPr lang="ru-RU" i="1" dirty="0" smtClean="0"/>
              <a:t>асимметрию</a:t>
            </a:r>
            <a:r>
              <a:rPr lang="ru-RU" dirty="0" smtClean="0"/>
              <a:t> и </a:t>
            </a:r>
            <a:r>
              <a:rPr lang="ru-RU" i="1" dirty="0" smtClean="0"/>
              <a:t>эксцесс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Асимметрия</a:t>
            </a:r>
          </a:p>
        </p:txBody>
      </p:sp>
      <p:sp>
        <p:nvSpPr>
          <p:cNvPr id="31747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i="1" smtClean="0"/>
              <a:t>Асимметрия </a:t>
            </a:r>
            <a:r>
              <a:rPr lang="ru-RU" smtClean="0"/>
              <a:t>представляет собой момент </a:t>
            </a:r>
            <a:r>
              <a:rPr lang="ru-RU" i="1" smtClean="0"/>
              <a:t>третьего</a:t>
            </a:r>
            <a:r>
              <a:rPr lang="ru-RU" smtClean="0"/>
              <a:t> порядка, т.е., говоря неформальным языком, представляет собой дисперсию дисперсии.</a:t>
            </a:r>
          </a:p>
          <a:p>
            <a:pPr eaLnBrk="1" hangingPunct="1"/>
            <a:r>
              <a:rPr lang="ru-RU" smtClean="0"/>
              <a:t>На графике асимметрия проявляет себя как степень скошенности распределения в положительную (положительная асимметрия) или отрицательную (отрицательная асимметрия) сторону.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Пример: асимметрия времени реакции</a:t>
            </a:r>
          </a:p>
        </p:txBody>
      </p:sp>
      <p:sp>
        <p:nvSpPr>
          <p:cNvPr id="32771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При измерении </a:t>
            </a:r>
            <a:r>
              <a:rPr lang="ru-RU" i="1" smtClean="0"/>
              <a:t>времени реакции </a:t>
            </a:r>
            <a:r>
              <a:rPr lang="ru-RU" smtClean="0"/>
              <a:t>испытуемого неминуемо получается </a:t>
            </a:r>
            <a:r>
              <a:rPr lang="ru-RU" i="1" smtClean="0"/>
              <a:t>положительная</a:t>
            </a:r>
            <a:r>
              <a:rPr lang="ru-RU" smtClean="0"/>
              <a:t> асимметрия ответов, так как испытуемый не может реагировать быстрее известного предела, но может бесконечно замедлять реакцию.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Эксцесс</a:t>
            </a:r>
          </a:p>
        </p:txBody>
      </p:sp>
      <p:sp>
        <p:nvSpPr>
          <p:cNvPr id="33795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i="1" smtClean="0"/>
              <a:t>Эксцесс </a:t>
            </a:r>
            <a:r>
              <a:rPr lang="ru-RU" smtClean="0"/>
              <a:t>представляет собой момент </a:t>
            </a:r>
            <a:r>
              <a:rPr lang="ru-RU" i="1" smtClean="0"/>
              <a:t>четвертого порядка.</a:t>
            </a:r>
          </a:p>
          <a:p>
            <a:pPr eaLnBrk="1" hangingPunct="1"/>
            <a:r>
              <a:rPr lang="ru-RU" smtClean="0"/>
              <a:t>Об эксцессе наглядно можно судить по степени «выпуклости» или «заостренности» распределения.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Примеры эксцесса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758825" y="609600"/>
            <a:ext cx="3657600" cy="639763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Положительный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645025" y="609600"/>
            <a:ext cx="3657600" cy="639763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Отрицательный</a:t>
            </a:r>
            <a:endParaRPr lang="ru-RU" dirty="0"/>
          </a:p>
        </p:txBody>
      </p:sp>
      <p:grpSp>
        <p:nvGrpSpPr>
          <p:cNvPr id="34821" name="Группа 18"/>
          <p:cNvGrpSpPr>
            <a:grpSpLocks/>
          </p:cNvGrpSpPr>
          <p:nvPr/>
        </p:nvGrpSpPr>
        <p:grpSpPr bwMode="auto">
          <a:xfrm>
            <a:off x="4716463" y="1557338"/>
            <a:ext cx="3527425" cy="3267075"/>
            <a:chOff x="4644008" y="1745636"/>
            <a:chExt cx="3528392" cy="3267540"/>
          </a:xfrm>
        </p:grpSpPr>
        <p:grpSp>
          <p:nvGrpSpPr>
            <p:cNvPr id="34826" name="Группа 13"/>
            <p:cNvGrpSpPr>
              <a:grpSpLocks/>
            </p:cNvGrpSpPr>
            <p:nvPr/>
          </p:nvGrpSpPr>
          <p:grpSpPr bwMode="auto">
            <a:xfrm>
              <a:off x="5138591" y="2276872"/>
              <a:ext cx="2529753" cy="2736304"/>
              <a:chOff x="4608246" y="1916832"/>
              <a:chExt cx="2529753" cy="2736304"/>
            </a:xfrm>
          </p:grpSpPr>
          <p:sp>
            <p:nvSpPr>
              <p:cNvPr id="10" name="Дуга 9"/>
              <p:cNvSpPr/>
              <p:nvPr/>
            </p:nvSpPr>
            <p:spPr>
              <a:xfrm>
                <a:off x="4666265" y="1917484"/>
                <a:ext cx="2450183" cy="2159307"/>
              </a:xfrm>
              <a:prstGeom prst="arc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1" name="Дуга 10"/>
              <p:cNvSpPr/>
              <p:nvPr/>
            </p:nvSpPr>
            <p:spPr>
              <a:xfrm>
                <a:off x="7092630" y="2997138"/>
                <a:ext cx="46050" cy="1655998"/>
              </a:xfrm>
              <a:prstGeom prst="arc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2" name="Дуга 11"/>
              <p:cNvSpPr/>
              <p:nvPr/>
            </p:nvSpPr>
            <p:spPr>
              <a:xfrm flipH="1">
                <a:off x="4644034" y="1917484"/>
                <a:ext cx="2448596" cy="2159307"/>
              </a:xfrm>
              <a:prstGeom prst="arc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3" name="Дуга 12"/>
              <p:cNvSpPr/>
              <p:nvPr/>
            </p:nvSpPr>
            <p:spPr>
              <a:xfrm>
                <a:off x="4607511" y="2997138"/>
                <a:ext cx="46051" cy="1655998"/>
              </a:xfrm>
              <a:prstGeom prst="arc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</p:grpSp>
        <p:cxnSp>
          <p:nvCxnSpPr>
            <p:cNvPr id="16" name="Прямая соединительная линия 15"/>
            <p:cNvCxnSpPr/>
            <p:nvPr/>
          </p:nvCxnSpPr>
          <p:spPr>
            <a:xfrm>
              <a:off x="4644008" y="1745636"/>
              <a:ext cx="0" cy="269119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4644008" y="4436831"/>
              <a:ext cx="352839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822" name="Группа 24"/>
          <p:cNvGrpSpPr>
            <a:grpSpLocks/>
          </p:cNvGrpSpPr>
          <p:nvPr/>
        </p:nvGrpSpPr>
        <p:grpSpPr bwMode="auto">
          <a:xfrm>
            <a:off x="900113" y="1614488"/>
            <a:ext cx="3455987" cy="2665412"/>
            <a:chOff x="899592" y="1615210"/>
            <a:chExt cx="3456384" cy="2664296"/>
          </a:xfrm>
        </p:grpSpPr>
        <p:sp>
          <p:nvSpPr>
            <p:cNvPr id="8" name="Полилиния 7"/>
            <p:cNvSpPr/>
            <p:nvPr/>
          </p:nvSpPr>
          <p:spPr>
            <a:xfrm>
              <a:off x="1876016" y="1745330"/>
              <a:ext cx="1543227" cy="2404055"/>
            </a:xfrm>
            <a:custGeom>
              <a:avLst/>
              <a:gdLst>
                <a:gd name="connsiteX0" fmla="*/ 0 w 1543792"/>
                <a:gd name="connsiteY0" fmla="*/ 1413200 h 1448826"/>
                <a:gd name="connsiteX1" fmla="*/ 819397 w 1543792"/>
                <a:gd name="connsiteY1" fmla="*/ 37 h 1448826"/>
                <a:gd name="connsiteX2" fmla="*/ 1543792 w 1543792"/>
                <a:gd name="connsiteY2" fmla="*/ 1448826 h 1448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3792" h="1448826">
                  <a:moveTo>
                    <a:pt x="0" y="1413200"/>
                  </a:moveTo>
                  <a:cubicBezTo>
                    <a:pt x="281049" y="703649"/>
                    <a:pt x="562098" y="-5901"/>
                    <a:pt x="819397" y="37"/>
                  </a:cubicBezTo>
                  <a:cubicBezTo>
                    <a:pt x="1076696" y="5975"/>
                    <a:pt x="1423060" y="1191527"/>
                    <a:pt x="1543792" y="1448826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cxnSp>
          <p:nvCxnSpPr>
            <p:cNvPr id="21" name="Прямая соединительная линия 20"/>
            <p:cNvCxnSpPr/>
            <p:nvPr/>
          </p:nvCxnSpPr>
          <p:spPr>
            <a:xfrm>
              <a:off x="899592" y="1615210"/>
              <a:ext cx="0" cy="26642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>
              <a:off x="899592" y="4254117"/>
              <a:ext cx="345638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Вопрос №1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195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Случайная величина и ее распределение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www.ebbinghaus.ru</a:t>
            </a:r>
            <a:endParaRPr lang="ru-RU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Генеральная совокупность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21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i="1" smtClean="0"/>
              <a:t>Генеральная совокупность – </a:t>
            </a:r>
            <a:r>
              <a:rPr lang="ru-RU" smtClean="0"/>
              <a:t>все множество объектов, по поводу которого строится рассуждение теоретика.</a:t>
            </a:r>
          </a:p>
          <a:p>
            <a:pPr eaLnBrk="1" hangingPunct="1"/>
            <a:r>
              <a:rPr lang="ru-RU" i="1" smtClean="0"/>
              <a:t>Генеральная совокупность – </a:t>
            </a:r>
            <a:r>
              <a:rPr lang="ru-RU" smtClean="0"/>
              <a:t>как правило, не имеет четко очерченных границ.</a:t>
            </a:r>
            <a:endParaRPr lang="ru-RU" i="1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Выборка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 smtClean="0"/>
              <a:t>Выборка –</a:t>
            </a:r>
            <a:r>
              <a:rPr lang="ru-RU" dirty="0" smtClean="0"/>
              <a:t> часть генеральной совокупности, ее </a:t>
            </a:r>
            <a:r>
              <a:rPr lang="ru-RU" i="1" dirty="0" smtClean="0"/>
              <a:t>статистическая </a:t>
            </a:r>
            <a:r>
              <a:rPr lang="ru-RU" dirty="0" smtClean="0"/>
              <a:t>модель.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 smtClean="0"/>
              <a:t>Выборка – </a:t>
            </a:r>
            <a:r>
              <a:rPr lang="ru-RU" dirty="0" smtClean="0"/>
              <a:t>должна максимально точно соответствовать генеральной совокупности. Как правило, это достигается за счет применения различных процедур </a:t>
            </a:r>
            <a:r>
              <a:rPr lang="ru-RU" i="1" dirty="0" smtClean="0"/>
              <a:t>рандомизации</a:t>
            </a:r>
            <a:r>
              <a:rPr lang="ru-RU" dirty="0" smtClean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Иными словами, </a:t>
            </a:r>
            <a:r>
              <a:rPr lang="ru-RU" i="1" dirty="0"/>
              <a:t>выборка</a:t>
            </a:r>
            <a:r>
              <a:rPr lang="ru-RU" dirty="0"/>
              <a:t> – это </a:t>
            </a:r>
            <a:r>
              <a:rPr lang="ru-RU" i="1" dirty="0"/>
              <a:t>случайная модель </a:t>
            </a:r>
            <a:r>
              <a:rPr lang="ru-RU" dirty="0"/>
              <a:t>генеральной совокупности, которая может быть отождествлена с ней лишь с определенной долей вероятности.</a:t>
            </a:r>
            <a:endParaRPr lang="ru-RU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Случайная величина</a:t>
            </a:r>
          </a:p>
        </p:txBody>
      </p:sp>
      <p:sp>
        <p:nvSpPr>
          <p:cNvPr id="11267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i="1" smtClean="0"/>
              <a:t>Случайные величины </a:t>
            </a:r>
            <a:r>
              <a:rPr lang="ru-RU" smtClean="0"/>
              <a:t>связаны со случайными событиями. </a:t>
            </a:r>
          </a:p>
          <a:p>
            <a:pPr eaLnBrk="1" hangingPunct="1"/>
            <a:r>
              <a:rPr lang="ru-RU" smtClean="0"/>
              <a:t>О случайных событиях говорят тогда, когда оказывается невозможным однозначно предсказать результат, который может быть получен в тех или иных условиях.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Случайные величины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758825" y="609600"/>
            <a:ext cx="3657600" cy="639763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Дискретная</a:t>
            </a:r>
            <a:endParaRPr lang="ru-RU" dirty="0"/>
          </a:p>
        </p:txBody>
      </p:sp>
      <p:sp>
        <p:nvSpPr>
          <p:cNvPr id="12292" name="Объект 4"/>
          <p:cNvSpPr>
            <a:spLocks noGrp="1"/>
          </p:cNvSpPr>
          <p:nvPr>
            <p:ph sz="half" idx="2"/>
          </p:nvPr>
        </p:nvSpPr>
        <p:spPr>
          <a:xfrm>
            <a:off x="758825" y="1328738"/>
            <a:ext cx="3657600" cy="3048000"/>
          </a:xfrm>
        </p:spPr>
        <p:txBody>
          <a:bodyPr/>
          <a:lstStyle/>
          <a:p>
            <a:pPr eaLnBrk="1" hangingPunct="1"/>
            <a:r>
              <a:rPr lang="ru-RU" smtClean="0"/>
              <a:t>Может принимать конкретные значения из ограниченного множества.</a:t>
            </a:r>
          </a:p>
          <a:p>
            <a:pPr eaLnBrk="1" hangingPunct="1"/>
            <a:r>
              <a:rPr lang="ru-RU" smtClean="0"/>
              <a:t>Набор значений ограничен, </a:t>
            </a:r>
            <a:r>
              <a:rPr lang="ru-RU" i="1" smtClean="0"/>
              <a:t>фиксирован.</a:t>
            </a:r>
            <a:endParaRPr lang="ru-RU" smtClean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645025" y="609600"/>
            <a:ext cx="3657600" cy="639763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Непрерывная</a:t>
            </a:r>
            <a:endParaRPr lang="ru-RU" dirty="0"/>
          </a:p>
        </p:txBody>
      </p:sp>
      <p:sp>
        <p:nvSpPr>
          <p:cNvPr id="12294" name="Объект 6"/>
          <p:cNvSpPr>
            <a:spLocks noGrp="1"/>
          </p:cNvSpPr>
          <p:nvPr>
            <p:ph sz="quarter" idx="4"/>
          </p:nvPr>
        </p:nvSpPr>
        <p:spPr>
          <a:xfrm>
            <a:off x="4645025" y="1328738"/>
            <a:ext cx="3657600" cy="3048000"/>
          </a:xfrm>
        </p:spPr>
        <p:txBody>
          <a:bodyPr/>
          <a:lstStyle/>
          <a:p>
            <a:pPr eaLnBrk="1" hangingPunct="1"/>
            <a:r>
              <a:rPr lang="ru-RU" smtClean="0"/>
              <a:t>Может принимать неопределенный набор значений из фиксированного множества.</a:t>
            </a:r>
          </a:p>
          <a:p>
            <a:pPr eaLnBrk="1" hangingPunct="1"/>
            <a:r>
              <a:rPr lang="ru-RU" smtClean="0"/>
              <a:t>Набор значений неограничен, </a:t>
            </a:r>
            <a:r>
              <a:rPr lang="ru-RU" i="1" smtClean="0"/>
              <a:t>случаен.</a:t>
            </a:r>
            <a:endParaRPr lang="ru-RU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Моделирование случайных событий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3315" name="Объект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i="1" smtClean="0"/>
              <a:t>Теория вероятностей </a:t>
            </a:r>
            <a:r>
              <a:rPr lang="ru-RU" smtClean="0"/>
              <a:t>и </a:t>
            </a:r>
            <a:r>
              <a:rPr lang="ru-RU" i="1" smtClean="0"/>
              <a:t>математическая статистика</a:t>
            </a:r>
            <a:r>
              <a:rPr lang="ru-RU" smtClean="0"/>
              <a:t> исследуют законы, описывающие поведение случайных величин, как дискретных, так и непрерывных.</a:t>
            </a:r>
          </a:p>
          <a:p>
            <a:pPr eaLnBrk="1" hangingPunct="1"/>
            <a:r>
              <a:rPr lang="ru-RU" smtClean="0"/>
              <a:t>Такие законы отражают оценку вероятности того или иного значения случайной величины, что обычно обозначают как </a:t>
            </a:r>
            <a:r>
              <a:rPr lang="ru-RU" i="1" smtClean="0"/>
              <a:t>распределение случайной величины</a:t>
            </a:r>
            <a:r>
              <a:rPr lang="ru-RU" smtClean="0"/>
              <a:t>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975" cy="16002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Нормальное распределение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4339" name="Текст 4"/>
          <p:cNvSpPr>
            <a:spLocks noGrp="1"/>
          </p:cNvSpPr>
          <p:nvPr>
            <p:ph type="body" sz="half" idx="2"/>
          </p:nvPr>
        </p:nvSpPr>
        <p:spPr>
          <a:xfrm>
            <a:off x="762000" y="457200"/>
            <a:ext cx="2673350" cy="4114800"/>
          </a:xfrm>
        </p:spPr>
        <p:txBody>
          <a:bodyPr/>
          <a:lstStyle/>
          <a:p>
            <a:pPr eaLnBrk="1" hangingPunct="1"/>
            <a:r>
              <a:rPr lang="ru-RU" i="1" smtClean="0"/>
              <a:t>Нормальное распределение </a:t>
            </a:r>
            <a:r>
              <a:rPr lang="ru-RU" smtClean="0"/>
              <a:t>имеет место тогда, когда интересующее нас явление подвержено влиянию бесконечного числа случайных факторов, уравновешивающих друг друга.</a:t>
            </a:r>
          </a:p>
        </p:txBody>
      </p:sp>
      <p:sp>
        <p:nvSpPr>
          <p:cNvPr id="14340" name="Прямоуг.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4341" name="Объект 6"/>
          <p:cNvGraphicFramePr>
            <a:graphicFrameLocks noChangeAspect="1"/>
          </p:cNvGraphicFramePr>
          <p:nvPr/>
        </p:nvGraphicFramePr>
        <p:xfrm>
          <a:off x="4067175" y="1700213"/>
          <a:ext cx="4191000" cy="180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2" name="Формула" r:id="rId3" imgW="1218671" imgH="520474" progId="Equation.3">
                  <p:embed/>
                </p:oleObj>
              </mc:Choice>
              <mc:Fallback>
                <p:oleObj name="Формула" r:id="rId3" imgW="1218671" imgH="520474" progId="Equation.3">
                  <p:embed/>
                  <p:pic>
                    <p:nvPicPr>
                      <p:cNvPr id="0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175" y="1700213"/>
                        <a:ext cx="4191000" cy="180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 mc:Ignorable="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 mc:Ignorable="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303030" mc:Ignorable=""/>
      </a:dk2>
      <a:lt2>
        <a:srgbClr xmlns:mc="http://schemas.openxmlformats.org/markup-compatibility/2006" xmlns:a14="http://schemas.microsoft.com/office/drawing/2010/main" val="DEDEE0" mc:Ignorable=""/>
      </a:lt2>
      <a:accent1>
        <a:srgbClr xmlns:mc="http://schemas.openxmlformats.org/markup-compatibility/2006" xmlns:a14="http://schemas.microsoft.com/office/drawing/2010/main" val="AD0101" mc:Ignorable=""/>
      </a:accent1>
      <a:accent2>
        <a:srgbClr xmlns:mc="http://schemas.openxmlformats.org/markup-compatibility/2006" xmlns:a14="http://schemas.microsoft.com/office/drawing/2010/main" val="726056" mc:Ignorable=""/>
      </a:accent2>
      <a:accent3>
        <a:srgbClr xmlns:mc="http://schemas.openxmlformats.org/markup-compatibility/2006" xmlns:a14="http://schemas.microsoft.com/office/drawing/2010/main" val="AC956E" mc:Ignorable=""/>
      </a:accent3>
      <a:accent4>
        <a:srgbClr xmlns:mc="http://schemas.openxmlformats.org/markup-compatibility/2006" xmlns:a14="http://schemas.microsoft.com/office/drawing/2010/main" val="808DA9" mc:Ignorable=""/>
      </a:accent4>
      <a:accent5>
        <a:srgbClr xmlns:mc="http://schemas.openxmlformats.org/markup-compatibility/2006" xmlns:a14="http://schemas.microsoft.com/office/drawing/2010/main" val="424E5B" mc:Ignorable=""/>
      </a:accent5>
      <a:accent6>
        <a:srgbClr xmlns:mc="http://schemas.openxmlformats.org/markup-compatibility/2006" xmlns:a14="http://schemas.microsoft.com/office/drawing/2010/main" val="730E00" mc:Ignorable=""/>
      </a:accent6>
      <a:hlink>
        <a:srgbClr xmlns:mc="http://schemas.openxmlformats.org/markup-compatibility/2006" xmlns:a14="http://schemas.microsoft.com/office/drawing/2010/main" val="D26900" mc:Ignorable=""/>
      </a:hlink>
      <a:folHlink>
        <a:srgbClr xmlns:mc="http://schemas.openxmlformats.org/markup-compatibility/2006" xmlns:a14="http://schemas.microsoft.com/office/drawing/2010/main" val="D89243" mc:Ignorable=""/>
      </a:folHlink>
    </a:clrScheme>
    <a:fontScheme name="NewsPrint">
      <a:majorFont>
        <a:latin typeface="Impact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xmlns:mc="http://schemas.openxmlformats.org/markup-compatibility/2006" xmlns:a14="http://schemas.microsoft.com/office/drawing/2010/main" val="000000" mc:Ignorable="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_Docs_" ma:contentTypeID="0x00C1F99709F1F5604BAB97FA4FA76879CB" ma:contentTypeVersion="" ma:contentTypeDescription="" ma:contentTypeScope="" ma:versionID="ac6794ce2becb6ecc2df8e9e57b214b8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3e5d9eca856144ce6ca1da655f95619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ID" minOccurs="0"/>
                <xsd:element ref="ns1:ContentTypeId" minOccurs="0"/>
                <xsd:element ref="ns1:Author" minOccurs="0"/>
                <xsd:element ref="ns1:Editor" minOccurs="0"/>
                <xsd:element ref="ns1:_HasCopyDestinations" minOccurs="0"/>
                <xsd:element ref="ns1:_CopySource" minOccurs="0"/>
                <xsd:element ref="ns1:_ModerationStatus" minOccurs="0"/>
                <xsd:element ref="ns1:_ModerationComments" minOccurs="0"/>
                <xsd:element ref="ns1:FileRef" minOccurs="0"/>
                <xsd:element ref="ns1:FileDirRef" minOccurs="0"/>
                <xsd:element ref="ns1:Last_x0020_Modified" minOccurs="0"/>
                <xsd:element ref="ns1:Created_x0020_Date" minOccurs="0"/>
                <xsd:element ref="ns1:File_x0020_Size" minOccurs="0"/>
                <xsd:element ref="ns1:FSObjType" minOccurs="0"/>
                <xsd:element ref="ns1:CheckedOutUserId" minOccurs="0"/>
                <xsd:element ref="ns1:IsCheckedoutToLocal" minOccurs="0"/>
                <xsd:element ref="ns1:CheckoutUser" minOccurs="0"/>
                <xsd:element ref="ns1:UniqueId" minOccurs="0"/>
                <xsd:element ref="ns1:ProgId" minOccurs="0"/>
                <xsd:element ref="ns1:ScopeId" minOccurs="0"/>
                <xsd:element ref="ns1:VirusStatus" minOccurs="0"/>
                <xsd:element ref="ns1:CheckedOutTitle" minOccurs="0"/>
                <xsd:element ref="ns1:_CheckinComment" minOccurs="0"/>
                <xsd:element ref="ns1:File_x0020_Type" minOccurs="0"/>
                <xsd:element ref="ns1:HTML_x0020_File_x0020_Type" minOccurs="0"/>
                <xsd:element ref="ns1:_SourceUrl" minOccurs="0"/>
                <xsd:element ref="ns1:_SharedFileIndex" minOccurs="0"/>
                <xsd:element ref="ns1:MetaInfo" minOccurs="0"/>
                <xsd:element ref="ns1:_Level" minOccurs="0"/>
                <xsd:element ref="ns1:_IsCurrentVersion" minOccurs="0"/>
                <xsd:element ref="ns1:owshiddenversion" minOccurs="0"/>
                <xsd:element ref="ns1:_UIVersion" minOccurs="0"/>
                <xsd:element ref="ns1:_UIVersionString" minOccurs="0"/>
                <xsd:element ref="ns1:InstanceID" minOccurs="0"/>
                <xsd:element ref="ns1:Order" minOccurs="0"/>
                <xsd:element ref="ns1:GUID" minOccurs="0"/>
                <xsd:element ref="ns1:WorkflowVersion" minOccurs="0"/>
                <xsd:element ref="ns1:WorkflowInstanceID" minOccurs="0"/>
                <xsd:element ref="ns1:ParentVersionString" minOccurs="0"/>
                <xsd:element ref="ns1:ParentLeafName" minOccurs="0"/>
                <xsd:element ref="ns1:AutoVersionDisabled" minOccurs="0"/>
                <xsd:element ref="ns1:ItemType" minOccurs="0"/>
                <xsd:element ref="ns1:Description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ID" ma:index="0" nillable="true" ma:displayName="ID" ma:internalName="ID" ma:readOnly="true">
      <xsd:simpleType>
        <xsd:restriction base="dms:Unknown"/>
      </xsd:simpleType>
    </xsd:element>
    <xsd:element name="ContentTypeId" ma:index="1" nillable="true" ma:displayName="Content Type ID" ma:hidden="true" ma:internalName="ContentTypeId" ma:readOnly="true">
      <xsd:simpleType>
        <xsd:restriction base="dms:Unknown"/>
      </xsd:simpleType>
    </xsd:element>
    <xsd:element name="Author" ma:index="4" nillable="true" ma:displayName="Created By" ma:list="UserInfo" ma:internalName="Author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" ma:index="6" nillable="true" ma:displayName="Modified By" ma:list="UserInfo" ma:internalName="Editor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HasCopyDestinations" ma:index="7" nillable="true" ma:displayName="Has Copy Destinations" ma:hidden="true" ma:internalName="_HasCopyDestinations" ma:readOnly="true">
      <xsd:simpleType>
        <xsd:restriction base="dms:Boolean"/>
      </xsd:simpleType>
    </xsd:element>
    <xsd:element name="_CopySource" ma:index="8" nillable="true" ma:displayName="Copy Source" ma:internalName="_CopySource" ma:readOnly="true">
      <xsd:simpleType>
        <xsd:restriction base="dms:Text"/>
      </xsd:simpleType>
    </xsd:element>
    <xsd:element name="_ModerationStatus" ma:index="9" nillable="true" ma:displayName="Approval Status" ma:default="0" ma:hidden="true" ma:internalName="_ModerationStatus" ma:readOnly="true">
      <xsd:simpleType>
        <xsd:restriction base="dms:Unknown"/>
      </xsd:simpleType>
    </xsd:element>
    <xsd:element name="_ModerationComments" ma:index="10" nillable="true" ma:displayName="Approver Comments" ma:hidden="true" ma:internalName="_ModerationComments" ma:readOnly="true">
      <xsd:simpleType>
        <xsd:restriction base="dms:Note"/>
      </xsd:simpleType>
    </xsd:element>
    <xsd:element name="FileRef" ma:index="11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DirRef" ma:index="12" nillable="true" ma:displayName="Path" ma:hidden="true" ma:list="Docs" ma:internalName="FileDirRef" ma:readOnly="true" ma:showField="DirName">
      <xsd:simpleType>
        <xsd:restriction base="dms:Lookup"/>
      </xsd:simpleType>
    </xsd:element>
    <xsd:element name="Last_x0020_Modified" ma:index="13" nillable="true" ma:displayName="Modified" ma:format="TRUE" ma:hidden="true" ma:list="Docs" ma:internalName="Last_x0020_Modified" ma:readOnly="true" ma:showField="TimeLastModified">
      <xsd:simpleType>
        <xsd:restriction base="dms:Lookup"/>
      </xsd:simpleType>
    </xsd:element>
    <xsd:element name="Created_x0020_Date" ma:index="14" nillable="true" ma:displayName="Created" ma:format="TRUE" ma:hidden="true" ma:list="Docs" ma:internalName="Created_x0020_Date" ma:readOnly="true" ma:showField="TimeCreated">
      <xsd:simpleType>
        <xsd:restriction base="dms:Lookup"/>
      </xsd:simpleType>
    </xsd:element>
    <xsd:element name="File_x0020_Size" ma:index="15" nillable="true" ma:displayName="File Size" ma:format="TRUE" ma:hidden="true" ma:list="Docs" ma:internalName="File_x0020_Size" ma:readOnly="true" ma:showField="SizeInKB">
      <xsd:simpleType>
        <xsd:restriction base="dms:Lookup"/>
      </xsd:simpleType>
    </xsd:element>
    <xsd:element name="FSObjType" ma:index="16" nillable="true" ma:displayName="Item Type" ma:hidden="true" ma:list="Docs" ma:internalName="FSObjType" ma:readOnly="true" ma:showField="FSType">
      <xsd:simpleType>
        <xsd:restriction base="dms:Lookup"/>
      </xsd:simpleType>
    </xsd:element>
    <xsd:element name="CheckedOutUserId" ma:index="18" nillable="true" ma:displayName="ID of the User who has the item Checked Out" ma:hidden="true" ma:list="Docs" ma:internalName="CheckedOutUserId" ma:readOnly="true" ma:showField="CheckoutUserId">
      <xsd:simpleType>
        <xsd:restriction base="dms:Lookup"/>
      </xsd:simpleType>
    </xsd:element>
    <xsd:element name="IsCheckedoutToLocal" ma:index="19" nillable="true" ma:displayName="Is Checked out to local" ma:hidden="true" ma:list="Docs" ma:internalName="IsCheckedoutToLocal" ma:readOnly="true" ma:showField="IsCheckoutToLocal">
      <xsd:simpleType>
        <xsd:restriction base="dms:Lookup"/>
      </xsd:simpleType>
    </xsd:element>
    <xsd:element name="CheckoutUser" ma:index="20" nillable="true" ma:displayName="Checked Out To" ma:list="UserInfo" ma:internalName="CheckoutUser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UniqueId" ma:index="22" nillable="true" ma:displayName="Unique Id" ma:hidden="true" ma:list="Docs" ma:internalName="UniqueId" ma:readOnly="true" ma:showField="UniqueId">
      <xsd:simpleType>
        <xsd:restriction base="dms:Lookup"/>
      </xsd:simpleType>
    </xsd:element>
    <xsd:element name="ProgId" ma:index="23" nillable="true" ma:displayName="ProgId" ma:hidden="true" ma:list="Docs" ma:internalName="ProgId" ma:readOnly="true" ma:showField="ProgId">
      <xsd:simpleType>
        <xsd:restriction base="dms:Lookup"/>
      </xsd:simpleType>
    </xsd:element>
    <xsd:element name="ScopeId" ma:index="24" nillable="true" ma:displayName="ScopeId" ma:hidden="true" ma:list="Docs" ma:internalName="ScopeId" ma:readOnly="true" ma:showField="ScopeId">
      <xsd:simpleType>
        <xsd:restriction base="dms:Lookup"/>
      </xsd:simpleType>
    </xsd:element>
    <xsd:element name="VirusStatus" ma:index="25" nillable="true" ma:displayName="Virus Status" ma:format="TRUE" ma:hidden="true" ma:list="Docs" ma:internalName="VirusStatus" ma:readOnly="true" ma:showField="Size">
      <xsd:simpleType>
        <xsd:restriction base="dms:Lookup"/>
      </xsd:simpleType>
    </xsd:element>
    <xsd:element name="CheckedOutTitle" ma:index="26" nillable="true" ma:displayName="Checked Out To" ma:format="TRUE" ma:hidden="true" ma:list="Docs" ma:internalName="CheckedOutTitle" ma:readOnly="true" ma:showField="CheckedOutTitle">
      <xsd:simpleType>
        <xsd:restriction base="dms:Lookup"/>
      </xsd:simpleType>
    </xsd:element>
    <xsd:element name="_CheckinComment" ma:index="27" nillable="true" ma:displayName="Check In Comment" ma:format="TRUE" ma:list="Docs" ma:internalName="_CheckinComment" ma:readOnly="true" ma:showField="CheckinComment">
      <xsd:simpleType>
        <xsd:restriction base="dms:Lookup"/>
      </xsd:simpleType>
    </xsd:element>
    <xsd:element name="File_x0020_Type" ma:index="31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32" nillable="true" ma:displayName="HTML File Type" ma:hidden="true" ma:internalName="HTML_x0020_File_x0020_Type" ma:readOnly="true">
      <xsd:simpleType>
        <xsd:restriction base="dms:Text"/>
      </xsd:simpleType>
    </xsd:element>
    <xsd:element name="_SourceUrl" ma:index="33" nillable="true" ma:displayName="Source Url" ma:hidden="true" ma:internalName="_SourceUrl">
      <xsd:simpleType>
        <xsd:restriction base="dms:Text"/>
      </xsd:simpleType>
    </xsd:element>
    <xsd:element name="_SharedFileIndex" ma:index="34" nillable="true" ma:displayName="Shared File Index" ma:hidden="true" ma:internalName="_SharedFileIndex">
      <xsd:simpleType>
        <xsd:restriction base="dms:Text"/>
      </xsd:simpleType>
    </xsd:element>
    <xsd:element name="MetaInfo" ma:index="44" nillable="true" ma:displayName="Property Bag" ma:hidden="true" ma:list="Docs" ma:internalName="MetaInfo" ma:showField="MetaInfo">
      <xsd:simpleType>
        <xsd:restriction base="dms:Lookup"/>
      </xsd:simpleType>
    </xsd:element>
    <xsd:element name="_Level" ma:index="45" nillable="true" ma:displayName="Level" ma:hidden="true" ma:internalName="_Level" ma:readOnly="true">
      <xsd:simpleType>
        <xsd:restriction base="dms:Unknown"/>
      </xsd:simpleType>
    </xsd:element>
    <xsd:element name="_IsCurrentVersion" ma:index="46" nillable="true" ma:displayName="Is Current Version" ma:hidden="true" ma:internalName="_IsCurrentVersion" ma:readOnly="true">
      <xsd:simpleType>
        <xsd:restriction base="dms:Boolean"/>
      </xsd:simpleType>
    </xsd:element>
    <xsd:element name="owshiddenversion" ma:index="50" nillable="true" ma:displayName="owshiddenversion" ma:hidden="true" ma:internalName="owshiddenversion" ma:readOnly="true">
      <xsd:simpleType>
        <xsd:restriction base="dms:Unknown"/>
      </xsd:simpleType>
    </xsd:element>
    <xsd:element name="_UIVersion" ma:index="51" nillable="true" ma:displayName="UI Version" ma:hidden="true" ma:internalName="_UIVersion" ma:readOnly="true">
      <xsd:simpleType>
        <xsd:restriction base="dms:Unknown"/>
      </xsd:simpleType>
    </xsd:element>
    <xsd:element name="_UIVersionString" ma:index="52" nillable="true" ma:displayName="Version" ma:internalName="_UIVersionString" ma:readOnly="true">
      <xsd:simpleType>
        <xsd:restriction base="dms:Text"/>
      </xsd:simpleType>
    </xsd:element>
    <xsd:element name="InstanceID" ma:index="53" nillable="true" ma:displayName="Instance ID" ma:hidden="true" ma:internalName="InstanceID" ma:readOnly="true">
      <xsd:simpleType>
        <xsd:restriction base="dms:Unknown"/>
      </xsd:simpleType>
    </xsd:element>
    <xsd:element name="Order" ma:index="54" nillable="true" ma:displayName="Order" ma:hidden="true" ma:internalName="Order">
      <xsd:simpleType>
        <xsd:restriction base="dms:Number"/>
      </xsd:simpleType>
    </xsd:element>
    <xsd:element name="GUID" ma:index="55" nillable="true" ma:displayName="GUID" ma:hidden="true" ma:internalName="GUID" ma:readOnly="true">
      <xsd:simpleType>
        <xsd:restriction base="dms:Unknown"/>
      </xsd:simpleType>
    </xsd:element>
    <xsd:element name="WorkflowVersion" ma:index="56" nillable="true" ma:displayName="Workflow Version" ma:hidden="true" ma:internalName="WorkflowVersion" ma:readOnly="true">
      <xsd:simpleType>
        <xsd:restriction base="dms:Unknown"/>
      </xsd:simpleType>
    </xsd:element>
    <xsd:element name="WorkflowInstanceID" ma:index="57" nillable="true" ma:displayName="Workflow Instance ID" ma:hidden="true" ma:internalName="WorkflowInstanceID" ma:readOnly="true">
      <xsd:simpleType>
        <xsd:restriction base="dms:Unknown"/>
      </xsd:simpleType>
    </xsd:element>
    <xsd:element name="ParentVersionString" ma:index="58" nillable="true" ma:displayName="Source Version (Converted Document)" ma:hidden="true" ma:list="Docs" ma:internalName="ParentVersionString" ma:readOnly="true" ma:showField="ParentVersionString">
      <xsd:simpleType>
        <xsd:restriction base="dms:Lookup"/>
      </xsd:simpleType>
    </xsd:element>
    <xsd:element name="ParentLeafName" ma:index="59" nillable="true" ma:displayName="Source Name (Converted Document)" ma:hidden="true" ma:list="Docs" ma:internalName="ParentLeafName" ma:readOnly="true" ma:showField="ParentLeafName">
      <xsd:simpleType>
        <xsd:restriction base="dms:Lookup"/>
      </xsd:simpleType>
    </xsd:element>
    <xsd:element name="AutoVersionDisabled" ma:index="60" nillable="true" ma:displayName="AutoVersionDisabled" ma:default="FALSE" ma:hidden="true" ma:internalName="AutoVersionDisabled">
      <xsd:simpleType>
        <xsd:restriction base="dms:Boolean"/>
      </xsd:simpleType>
    </xsd:element>
    <xsd:element name="ItemType" ma:index="61" nillable="true" ma:displayName="ItemType" ma:default="1" ma:hidden="true" ma:internalName="ItemType">
      <xsd:simpleType>
        <xsd:restriction base="dms:Unknown"/>
      </xsd:simpleType>
    </xsd:element>
    <xsd:element name="Description" ma:index="62" nillable="true" ma:displayName="Description" ma:hidden="true" ma:internalName="Description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" ma:displayName="Content Type" ma:readOnly="true"/>
        <xsd:element ref="dc:title" minOccurs="0" maxOccurs="1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_SourceUrl xmlns="http://schemas.microsoft.com/sharepoint/v3" xsi:nil="true"/>
    <AutoVersionDisabled xmlns="http://schemas.microsoft.com/sharepoint/v3">false</AutoVersionDisabled>
    <ItemType xmlns="http://schemas.microsoft.com/sharepoint/v3">1</ItemType>
    <Order xmlns="http://schemas.microsoft.com/sharepoint/v3" xsi:nil="true"/>
    <_SharedFileIndex xmlns="http://schemas.microsoft.com/sharepoint/v3" xsi:nil="true"/>
    <MetaInfo xmlns="http://schemas.microsoft.com/sharepoint/v3" xsi:nil="true"/>
    <Description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47DB3081-AF39-47C6-944F-913C2006550B}"/>
</file>

<file path=customXml/itemProps2.xml><?xml version="1.0" encoding="utf-8"?>
<ds:datastoreItem xmlns:ds="http://schemas.openxmlformats.org/officeDocument/2006/customXml" ds:itemID="{BD9B7A56-9385-4FE1-8E90-9E324C73EF6A}"/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157</TotalTime>
  <Words>757</Words>
  <Application>Microsoft Office PowerPoint</Application>
  <PresentationFormat>Экран (4:3)</PresentationFormat>
  <Paragraphs>95</Paragraphs>
  <Slides>30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30</vt:i4>
      </vt:variant>
    </vt:vector>
  </HeadingPairs>
  <TitlesOfParts>
    <vt:vector size="37" baseType="lpstr">
      <vt:lpstr>Times New Roman</vt:lpstr>
      <vt:lpstr>Arial</vt:lpstr>
      <vt:lpstr>Impact</vt:lpstr>
      <vt:lpstr>Calibri</vt:lpstr>
      <vt:lpstr>NewsPrint</vt:lpstr>
      <vt:lpstr>Microsoft Equation 3.0</vt:lpstr>
      <vt:lpstr>Microsoft Word Picture</vt:lpstr>
      <vt:lpstr>Нормальное распределение</vt:lpstr>
      <vt:lpstr>Вопросы для обсуждения</vt:lpstr>
      <vt:lpstr>Вопрос №1</vt:lpstr>
      <vt:lpstr>Генеральная совокупность</vt:lpstr>
      <vt:lpstr>Выборка</vt:lpstr>
      <vt:lpstr>Случайная величина</vt:lpstr>
      <vt:lpstr>Случайные величины</vt:lpstr>
      <vt:lpstr>Моделирование случайных событий</vt:lpstr>
      <vt:lpstr>Нормальное распределение</vt:lpstr>
      <vt:lpstr>Z-распределение</vt:lpstr>
      <vt:lpstr>Параметры распределения</vt:lpstr>
      <vt:lpstr>Вопрос №2</vt:lpstr>
      <vt:lpstr>Математическое ожидание</vt:lpstr>
      <vt:lpstr>Оценка математического ожидания</vt:lpstr>
      <vt:lpstr>Среднее арифметическое</vt:lpstr>
      <vt:lpstr>Мода</vt:lpstr>
      <vt:lpstr>Медиана</vt:lpstr>
      <vt:lpstr>Вопрос №3</vt:lpstr>
      <vt:lpstr>Дисперсия</vt:lpstr>
      <vt:lpstr>Оценка дисперсии</vt:lpstr>
      <vt:lpstr>Оценка по выборке</vt:lpstr>
      <vt:lpstr>Оценка по генеральной совокупности</vt:lpstr>
      <vt:lpstr>Стандартное отклонение</vt:lpstr>
      <vt:lpstr>Вопрос №4</vt:lpstr>
      <vt:lpstr>Анормальное распределение</vt:lpstr>
      <vt:lpstr>Асимметрия</vt:lpstr>
      <vt:lpstr>Пример: асимметрия времени реакции</vt:lpstr>
      <vt:lpstr>Эксцесс</vt:lpstr>
      <vt:lpstr>Примеры эксцесса</vt:lpstr>
      <vt:lpstr>www.ebbinghaus.ru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Описательная статистика</dc:title>
  <dc:creator>Игорь Высоков</dc:creator>
  <cp:lastModifiedBy>Игорь Высоков</cp:lastModifiedBy>
  <cp:revision>29</cp:revision>
  <dcterms:created xsi:type="dcterms:W3CDTF">2010-09-02T05:56:52Z</dcterms:created>
  <dcterms:modified xsi:type="dcterms:W3CDTF">2010-09-06T06:31:40Z</dcterms:modified>
  <cp:contentType>_Docs_</cp:contentType>
</cp:coreProperties>
</file>